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9" r:id="rId2"/>
    <p:sldId id="258" r:id="rId3"/>
    <p:sldId id="260" r:id="rId4"/>
    <p:sldId id="268" r:id="rId5"/>
    <p:sldId id="261" r:id="rId6"/>
    <p:sldId id="263" r:id="rId7"/>
    <p:sldId id="267" r:id="rId8"/>
    <p:sldId id="265" r:id="rId9"/>
    <p:sldId id="269" r:id="rId10"/>
    <p:sldId id="266"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36" autoAdjust="0"/>
  </p:normalViewPr>
  <p:slideViewPr>
    <p:cSldViewPr snapToGrid="0">
      <p:cViewPr varScale="1">
        <p:scale>
          <a:sx n="96" d="100"/>
          <a:sy n="96" d="100"/>
        </p:scale>
        <p:origin x="11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495A9A-5144-4F0F-9A28-2490A9596292}"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E78FDB52-332D-4DD5-9028-BDE13C067849}">
      <dgm:prSet phldrT="[Text]"/>
      <dgm:spPr/>
      <dgm:t>
        <a:bodyPr/>
        <a:lstStyle/>
        <a:p>
          <a:r>
            <a:rPr lang="en-US" dirty="0"/>
            <a:t>input</a:t>
          </a:r>
        </a:p>
      </dgm:t>
    </dgm:pt>
    <dgm:pt modelId="{B28F207A-A6B6-4035-B71D-CD9F45391443}" type="parTrans" cxnId="{5B1E4070-A089-4A76-B67F-5294672E9299}">
      <dgm:prSet/>
      <dgm:spPr/>
      <dgm:t>
        <a:bodyPr/>
        <a:lstStyle/>
        <a:p>
          <a:endParaRPr lang="en-US"/>
        </a:p>
      </dgm:t>
    </dgm:pt>
    <dgm:pt modelId="{5BBBB6EB-2B3D-4B20-80F4-8F5660B4CF16}" type="sibTrans" cxnId="{5B1E4070-A089-4A76-B67F-5294672E9299}">
      <dgm:prSet/>
      <dgm:spPr/>
      <dgm:t>
        <a:bodyPr/>
        <a:lstStyle/>
        <a:p>
          <a:endParaRPr lang="en-US"/>
        </a:p>
      </dgm:t>
    </dgm:pt>
    <dgm:pt modelId="{90F96598-653D-4973-8D9E-F842F1D50066}">
      <dgm:prSet phldrT="[Text]"/>
      <dgm:spPr/>
      <dgm:t>
        <a:bodyPr/>
        <a:lstStyle/>
        <a:p>
          <a:r>
            <a:rPr lang="en-US" dirty="0"/>
            <a:t>After </a:t>
          </a:r>
          <a:r>
            <a:rPr lang="en-US" dirty="0" err="1"/>
            <a:t>downsampled</a:t>
          </a:r>
          <a:endParaRPr lang="en-US" dirty="0"/>
        </a:p>
      </dgm:t>
    </dgm:pt>
    <dgm:pt modelId="{01E54C9C-DDDE-4AB8-81FE-D61909BFF017}" type="parTrans" cxnId="{CC4DE5C0-4F65-4AD9-873E-708B660231E9}">
      <dgm:prSet/>
      <dgm:spPr/>
      <dgm:t>
        <a:bodyPr/>
        <a:lstStyle/>
        <a:p>
          <a:endParaRPr lang="en-US"/>
        </a:p>
      </dgm:t>
    </dgm:pt>
    <dgm:pt modelId="{83C7F419-5957-4BFC-A23D-F8EB5D0CE0B2}" type="sibTrans" cxnId="{CC4DE5C0-4F65-4AD9-873E-708B660231E9}">
      <dgm:prSet/>
      <dgm:spPr/>
      <dgm:t>
        <a:bodyPr/>
        <a:lstStyle/>
        <a:p>
          <a:endParaRPr lang="en-US"/>
        </a:p>
      </dgm:t>
    </dgm:pt>
    <dgm:pt modelId="{E371E885-693F-4B41-A703-8079541B6883}">
      <dgm:prSet phldrT="[Text]"/>
      <dgm:spPr/>
      <dgm:t>
        <a:bodyPr/>
        <a:lstStyle/>
        <a:p>
          <a:r>
            <a:rPr lang="en-US" dirty="0"/>
            <a:t>Outlier removed</a:t>
          </a:r>
        </a:p>
      </dgm:t>
    </dgm:pt>
    <dgm:pt modelId="{81833709-7804-49F0-AC3B-8C673FDB3AF7}" type="parTrans" cxnId="{A8EFD28A-B75D-4387-8E39-E40B2E24B8BA}">
      <dgm:prSet/>
      <dgm:spPr/>
      <dgm:t>
        <a:bodyPr/>
        <a:lstStyle/>
        <a:p>
          <a:endParaRPr lang="en-US"/>
        </a:p>
      </dgm:t>
    </dgm:pt>
    <dgm:pt modelId="{0CD28AD5-4D39-40E1-93A6-2B9062B9BB39}" type="sibTrans" cxnId="{A8EFD28A-B75D-4387-8E39-E40B2E24B8BA}">
      <dgm:prSet/>
      <dgm:spPr/>
      <dgm:t>
        <a:bodyPr/>
        <a:lstStyle/>
        <a:p>
          <a:endParaRPr lang="en-US"/>
        </a:p>
      </dgm:t>
    </dgm:pt>
    <dgm:pt modelId="{CA715B93-8164-4F04-BA13-201D3D9951B4}" type="pres">
      <dgm:prSet presAssocID="{8D495A9A-5144-4F0F-9A28-2490A9596292}" presName="diagram" presStyleCnt="0">
        <dgm:presLayoutVars>
          <dgm:dir/>
        </dgm:presLayoutVars>
      </dgm:prSet>
      <dgm:spPr/>
    </dgm:pt>
    <dgm:pt modelId="{CD925CBE-284B-4428-A55D-5A2AB63E89E9}" type="pres">
      <dgm:prSet presAssocID="{E78FDB52-332D-4DD5-9028-BDE13C067849}" presName="composite" presStyleCnt="0"/>
      <dgm:spPr/>
    </dgm:pt>
    <dgm:pt modelId="{59517333-9C2E-437F-AF2C-8BEB5C2E2D44}" type="pres">
      <dgm:prSet presAssocID="{E78FDB52-332D-4DD5-9028-BDE13C067849}" presName="Image" presStyleLbl="bgShp" presStyleIdx="0" presStyleCnt="3"/>
      <dgm:spPr>
        <a:blipFill rotWithShape="1">
          <a:blip xmlns:r="http://schemas.openxmlformats.org/officeDocument/2006/relationships" r:embed="rId1"/>
          <a:srcRect/>
          <a:stretch>
            <a:fillRect l="-14000" r="-14000"/>
          </a:stretch>
        </a:blipFill>
      </dgm:spPr>
    </dgm:pt>
    <dgm:pt modelId="{D89723D0-A851-4442-88BD-D3C6F615455D}" type="pres">
      <dgm:prSet presAssocID="{E78FDB52-332D-4DD5-9028-BDE13C067849}" presName="Parent" presStyleLbl="node0" presStyleIdx="0" presStyleCnt="3">
        <dgm:presLayoutVars>
          <dgm:bulletEnabled val="1"/>
        </dgm:presLayoutVars>
      </dgm:prSet>
      <dgm:spPr/>
    </dgm:pt>
    <dgm:pt modelId="{B8C6D6DB-C928-418C-982C-4C2060B40FBB}" type="pres">
      <dgm:prSet presAssocID="{5BBBB6EB-2B3D-4B20-80F4-8F5660B4CF16}" presName="sibTrans" presStyleCnt="0"/>
      <dgm:spPr/>
    </dgm:pt>
    <dgm:pt modelId="{3EA2EAD3-BF30-4560-B888-4E7280961D0A}" type="pres">
      <dgm:prSet presAssocID="{90F96598-653D-4973-8D9E-F842F1D50066}" presName="composite" presStyleCnt="0"/>
      <dgm:spPr/>
    </dgm:pt>
    <dgm:pt modelId="{5F4C40F9-35F5-4C6F-9D5E-AA8F384DDD1B}" type="pres">
      <dgm:prSet presAssocID="{90F96598-653D-4973-8D9E-F842F1D50066}" presName="Image" presStyleLbl="bgShp" presStyleIdx="1" presStyleCnt="3"/>
      <dgm:spPr>
        <a:blipFill rotWithShape="1">
          <a:blip xmlns:r="http://schemas.openxmlformats.org/officeDocument/2006/relationships" r:embed="rId2"/>
          <a:srcRect/>
          <a:stretch>
            <a:fillRect/>
          </a:stretch>
        </a:blipFill>
      </dgm:spPr>
    </dgm:pt>
    <dgm:pt modelId="{7F4FAAE7-5E58-4E78-BC7F-5AF7867DF715}" type="pres">
      <dgm:prSet presAssocID="{90F96598-653D-4973-8D9E-F842F1D50066}" presName="Parent" presStyleLbl="node0" presStyleIdx="1" presStyleCnt="3">
        <dgm:presLayoutVars>
          <dgm:bulletEnabled val="1"/>
        </dgm:presLayoutVars>
      </dgm:prSet>
      <dgm:spPr/>
    </dgm:pt>
    <dgm:pt modelId="{A04E4163-B22D-448F-97F5-38A52CEC384C}" type="pres">
      <dgm:prSet presAssocID="{83C7F419-5957-4BFC-A23D-F8EB5D0CE0B2}" presName="sibTrans" presStyleCnt="0"/>
      <dgm:spPr/>
    </dgm:pt>
    <dgm:pt modelId="{CE86F9F7-A748-4EA8-89C8-AE15156F57DD}" type="pres">
      <dgm:prSet presAssocID="{E371E885-693F-4B41-A703-8079541B6883}" presName="composite" presStyleCnt="0"/>
      <dgm:spPr/>
    </dgm:pt>
    <dgm:pt modelId="{CD6660E8-1182-49D4-903D-30BAA0AA670A}" type="pres">
      <dgm:prSet presAssocID="{E371E885-693F-4B41-A703-8079541B6883}" presName="Image" presStyleLbl="bgShp" presStyleIdx="2" presStyleCnt="3"/>
      <dgm:spPr>
        <a:blipFill rotWithShape="1">
          <a:blip xmlns:r="http://schemas.openxmlformats.org/officeDocument/2006/relationships" r:embed="rId3"/>
          <a:srcRect/>
          <a:stretch>
            <a:fillRect t="-7000" b="-7000"/>
          </a:stretch>
        </a:blipFill>
      </dgm:spPr>
    </dgm:pt>
    <dgm:pt modelId="{7E76C517-9291-4A5A-95DC-246DCD73BDF5}" type="pres">
      <dgm:prSet presAssocID="{E371E885-693F-4B41-A703-8079541B6883}" presName="Parent" presStyleLbl="node0" presStyleIdx="2" presStyleCnt="3">
        <dgm:presLayoutVars>
          <dgm:bulletEnabled val="1"/>
        </dgm:presLayoutVars>
      </dgm:prSet>
      <dgm:spPr/>
    </dgm:pt>
  </dgm:ptLst>
  <dgm:cxnLst>
    <dgm:cxn modelId="{64664116-8D80-4EEE-BB11-DA4D157FC839}" type="presOf" srcId="{E371E885-693F-4B41-A703-8079541B6883}" destId="{7E76C517-9291-4A5A-95DC-246DCD73BDF5}" srcOrd="0" destOrd="0" presId="urn:microsoft.com/office/officeart/2008/layout/BendingPictureCaption"/>
    <dgm:cxn modelId="{037DA21E-A6E2-48C0-B1CC-F599B2A619A7}" type="presOf" srcId="{90F96598-653D-4973-8D9E-F842F1D50066}" destId="{7F4FAAE7-5E58-4E78-BC7F-5AF7867DF715}" srcOrd="0" destOrd="0" presId="urn:microsoft.com/office/officeart/2008/layout/BendingPictureCaption"/>
    <dgm:cxn modelId="{5B1E4070-A089-4A76-B67F-5294672E9299}" srcId="{8D495A9A-5144-4F0F-9A28-2490A9596292}" destId="{E78FDB52-332D-4DD5-9028-BDE13C067849}" srcOrd="0" destOrd="0" parTransId="{B28F207A-A6B6-4035-B71D-CD9F45391443}" sibTransId="{5BBBB6EB-2B3D-4B20-80F4-8F5660B4CF16}"/>
    <dgm:cxn modelId="{E2AC8375-48DD-42E3-ADD1-28B4CB80EBB7}" type="presOf" srcId="{8D495A9A-5144-4F0F-9A28-2490A9596292}" destId="{CA715B93-8164-4F04-BA13-201D3D9951B4}" srcOrd="0" destOrd="0" presId="urn:microsoft.com/office/officeart/2008/layout/BendingPictureCaption"/>
    <dgm:cxn modelId="{A8EFD28A-B75D-4387-8E39-E40B2E24B8BA}" srcId="{8D495A9A-5144-4F0F-9A28-2490A9596292}" destId="{E371E885-693F-4B41-A703-8079541B6883}" srcOrd="2" destOrd="0" parTransId="{81833709-7804-49F0-AC3B-8C673FDB3AF7}" sibTransId="{0CD28AD5-4D39-40E1-93A6-2B9062B9BB39}"/>
    <dgm:cxn modelId="{CC4DE5C0-4F65-4AD9-873E-708B660231E9}" srcId="{8D495A9A-5144-4F0F-9A28-2490A9596292}" destId="{90F96598-653D-4973-8D9E-F842F1D50066}" srcOrd="1" destOrd="0" parTransId="{01E54C9C-DDDE-4AB8-81FE-D61909BFF017}" sibTransId="{83C7F419-5957-4BFC-A23D-F8EB5D0CE0B2}"/>
    <dgm:cxn modelId="{D1588BC5-8A5B-4124-A8AB-6A5D39739A12}" type="presOf" srcId="{E78FDB52-332D-4DD5-9028-BDE13C067849}" destId="{D89723D0-A851-4442-88BD-D3C6F615455D}" srcOrd="0" destOrd="0" presId="urn:microsoft.com/office/officeart/2008/layout/BendingPictureCaption"/>
    <dgm:cxn modelId="{97F86692-0FE2-4274-8473-17D4AEEF8745}" type="presParOf" srcId="{CA715B93-8164-4F04-BA13-201D3D9951B4}" destId="{CD925CBE-284B-4428-A55D-5A2AB63E89E9}" srcOrd="0" destOrd="0" presId="urn:microsoft.com/office/officeart/2008/layout/BendingPictureCaption"/>
    <dgm:cxn modelId="{B85FAF63-6734-4A4D-8CC6-4CB0CE3383EA}" type="presParOf" srcId="{CD925CBE-284B-4428-A55D-5A2AB63E89E9}" destId="{59517333-9C2E-437F-AF2C-8BEB5C2E2D44}" srcOrd="0" destOrd="0" presId="urn:microsoft.com/office/officeart/2008/layout/BendingPictureCaption"/>
    <dgm:cxn modelId="{B25D64D3-A4D3-4ED9-9BF7-897F68A4C694}" type="presParOf" srcId="{CD925CBE-284B-4428-A55D-5A2AB63E89E9}" destId="{D89723D0-A851-4442-88BD-D3C6F615455D}" srcOrd="1" destOrd="0" presId="urn:microsoft.com/office/officeart/2008/layout/BendingPictureCaption"/>
    <dgm:cxn modelId="{0BDA743F-CF01-4B27-8DA2-CA0A3D5F1070}" type="presParOf" srcId="{CA715B93-8164-4F04-BA13-201D3D9951B4}" destId="{B8C6D6DB-C928-418C-982C-4C2060B40FBB}" srcOrd="1" destOrd="0" presId="urn:microsoft.com/office/officeart/2008/layout/BendingPictureCaption"/>
    <dgm:cxn modelId="{68C26029-D977-4806-B86E-21F45B93E691}" type="presParOf" srcId="{CA715B93-8164-4F04-BA13-201D3D9951B4}" destId="{3EA2EAD3-BF30-4560-B888-4E7280961D0A}" srcOrd="2" destOrd="0" presId="urn:microsoft.com/office/officeart/2008/layout/BendingPictureCaption"/>
    <dgm:cxn modelId="{1BB72B8C-F66B-4830-9E02-FC3A6E7A2F5A}" type="presParOf" srcId="{3EA2EAD3-BF30-4560-B888-4E7280961D0A}" destId="{5F4C40F9-35F5-4C6F-9D5E-AA8F384DDD1B}" srcOrd="0" destOrd="0" presId="urn:microsoft.com/office/officeart/2008/layout/BendingPictureCaption"/>
    <dgm:cxn modelId="{43C4D202-C466-4526-8EBC-ADBC9CEFCD66}" type="presParOf" srcId="{3EA2EAD3-BF30-4560-B888-4E7280961D0A}" destId="{7F4FAAE7-5E58-4E78-BC7F-5AF7867DF715}" srcOrd="1" destOrd="0" presId="urn:microsoft.com/office/officeart/2008/layout/BendingPictureCaption"/>
    <dgm:cxn modelId="{27A0DA1E-B6F0-4A05-86DE-95BE362D1F0A}" type="presParOf" srcId="{CA715B93-8164-4F04-BA13-201D3D9951B4}" destId="{A04E4163-B22D-448F-97F5-38A52CEC384C}" srcOrd="3" destOrd="0" presId="urn:microsoft.com/office/officeart/2008/layout/BendingPictureCaption"/>
    <dgm:cxn modelId="{D64F762E-181A-43E1-9539-DF9CF5E0E022}" type="presParOf" srcId="{CA715B93-8164-4F04-BA13-201D3D9951B4}" destId="{CE86F9F7-A748-4EA8-89C8-AE15156F57DD}" srcOrd="4" destOrd="0" presId="urn:microsoft.com/office/officeart/2008/layout/BendingPictureCaption"/>
    <dgm:cxn modelId="{1266B5C3-8419-48B9-A817-34CCC83DB474}" type="presParOf" srcId="{CE86F9F7-A748-4EA8-89C8-AE15156F57DD}" destId="{CD6660E8-1182-49D4-903D-30BAA0AA670A}" srcOrd="0" destOrd="0" presId="urn:microsoft.com/office/officeart/2008/layout/BendingPictureCaption"/>
    <dgm:cxn modelId="{71BA783D-923B-4029-A58D-FB77D3B03D71}" type="presParOf" srcId="{CE86F9F7-A748-4EA8-89C8-AE15156F57DD}" destId="{7E76C517-9291-4A5A-95DC-246DCD73BDF5}"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B9520F-D66C-44D9-9323-8D9FEEC9C19C}"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CB1EE613-E2C8-45F6-AEE0-81F9A39B817E}">
      <dgm:prSet phldrT="[Text]"/>
      <dgm:spPr/>
      <dgm:t>
        <a:bodyPr/>
        <a:lstStyle/>
        <a:p>
          <a:r>
            <a:rPr lang="en-US" dirty="0">
              <a:solidFill>
                <a:schemeClr val="tx1"/>
              </a:solidFill>
            </a:rPr>
            <a:t>Avg</a:t>
          </a:r>
        </a:p>
      </dgm:t>
    </dgm:pt>
    <dgm:pt modelId="{974E6F9F-A6C9-456F-900B-CBA99430B5DA}" type="parTrans" cxnId="{99BE0B89-EFB9-4EF1-ACEF-0FB531100883}">
      <dgm:prSet/>
      <dgm:spPr/>
      <dgm:t>
        <a:bodyPr/>
        <a:lstStyle/>
        <a:p>
          <a:endParaRPr lang="en-US"/>
        </a:p>
      </dgm:t>
    </dgm:pt>
    <dgm:pt modelId="{3FB0C56F-4BBA-4F71-9F62-3001FA6DF6B8}" type="sibTrans" cxnId="{99BE0B89-EFB9-4EF1-ACEF-0FB531100883}">
      <dgm:prSet/>
      <dgm:spPr/>
      <dgm:t>
        <a:bodyPr/>
        <a:lstStyle/>
        <a:p>
          <a:endParaRPr lang="en-US"/>
        </a:p>
      </dgm:t>
    </dgm:pt>
    <dgm:pt modelId="{26A5B278-F218-4DF1-9D3E-CD698D753421}">
      <dgm:prSet phldrT="[Text]"/>
      <dgm:spPr/>
      <dgm:t>
        <a:bodyPr/>
        <a:lstStyle/>
        <a:p>
          <a:r>
            <a:rPr lang="en-US" dirty="0">
              <a:solidFill>
                <a:schemeClr val="tx1"/>
              </a:solidFill>
            </a:rPr>
            <a:t>Laplacian</a:t>
          </a:r>
        </a:p>
      </dgm:t>
    </dgm:pt>
    <dgm:pt modelId="{660311AA-8E79-40DD-BCDD-A05898510F92}" type="parTrans" cxnId="{26C80BFA-028B-4A35-AF70-24FB6C37FEC8}">
      <dgm:prSet/>
      <dgm:spPr/>
      <dgm:t>
        <a:bodyPr/>
        <a:lstStyle/>
        <a:p>
          <a:endParaRPr lang="en-US"/>
        </a:p>
      </dgm:t>
    </dgm:pt>
    <dgm:pt modelId="{CAD2C62D-F37E-4139-8A4C-DB2309AD8C5E}" type="sibTrans" cxnId="{26C80BFA-028B-4A35-AF70-24FB6C37FEC8}">
      <dgm:prSet/>
      <dgm:spPr/>
      <dgm:t>
        <a:bodyPr/>
        <a:lstStyle/>
        <a:p>
          <a:endParaRPr lang="en-US"/>
        </a:p>
      </dgm:t>
    </dgm:pt>
    <dgm:pt modelId="{0A0D8ACB-2962-49B9-972D-8E5933060110}">
      <dgm:prSet phldrT="[Text]"/>
      <dgm:spPr/>
      <dgm:t>
        <a:bodyPr/>
        <a:lstStyle/>
        <a:p>
          <a:r>
            <a:rPr lang="en-US" dirty="0" err="1">
              <a:solidFill>
                <a:schemeClr val="tx1"/>
              </a:solidFill>
            </a:rPr>
            <a:t>Taubin</a:t>
          </a:r>
          <a:endParaRPr lang="en-US" dirty="0">
            <a:solidFill>
              <a:schemeClr val="tx1"/>
            </a:solidFill>
          </a:endParaRPr>
        </a:p>
      </dgm:t>
    </dgm:pt>
    <dgm:pt modelId="{83C3CEB6-37E2-44A7-B9E9-70638E61F4C9}" type="parTrans" cxnId="{C59CF09C-0ABD-4D80-AE16-82DFF844DDD7}">
      <dgm:prSet/>
      <dgm:spPr/>
      <dgm:t>
        <a:bodyPr/>
        <a:lstStyle/>
        <a:p>
          <a:endParaRPr lang="en-US"/>
        </a:p>
      </dgm:t>
    </dgm:pt>
    <dgm:pt modelId="{D7C84009-3370-4E1E-9088-03D4F8EAB172}" type="sibTrans" cxnId="{C59CF09C-0ABD-4D80-AE16-82DFF844DDD7}">
      <dgm:prSet/>
      <dgm:spPr/>
      <dgm:t>
        <a:bodyPr/>
        <a:lstStyle/>
        <a:p>
          <a:endParaRPr lang="en-US"/>
        </a:p>
      </dgm:t>
    </dgm:pt>
    <dgm:pt modelId="{D25E6E63-F503-446E-8DE1-39AB00511A5C}" type="pres">
      <dgm:prSet presAssocID="{56B9520F-D66C-44D9-9323-8D9FEEC9C19C}" presName="Name0" presStyleCnt="0">
        <dgm:presLayoutVars>
          <dgm:dir/>
          <dgm:resizeHandles val="exact"/>
        </dgm:presLayoutVars>
      </dgm:prSet>
      <dgm:spPr/>
    </dgm:pt>
    <dgm:pt modelId="{AC9D790E-15B6-4085-88B3-D8C3BF37C79A}" type="pres">
      <dgm:prSet presAssocID="{CB1EE613-E2C8-45F6-AEE0-81F9A39B817E}" presName="composite" presStyleCnt="0"/>
      <dgm:spPr/>
    </dgm:pt>
    <dgm:pt modelId="{F3C94128-CD24-4F0C-82DC-8F7D69C4ED16}" type="pres">
      <dgm:prSet presAssocID="{CB1EE613-E2C8-45F6-AEE0-81F9A39B817E}" presName="rect1" presStyleLbl="bgShp" presStyleIdx="0" presStyleCnt="3"/>
      <dgm:spPr>
        <a:blipFill rotWithShape="1">
          <a:blip xmlns:r="http://schemas.openxmlformats.org/officeDocument/2006/relationships" r:embed="rId1"/>
          <a:srcRect/>
          <a:stretch>
            <a:fillRect l="-19000" r="-19000"/>
          </a:stretch>
        </a:blipFill>
      </dgm:spPr>
    </dgm:pt>
    <dgm:pt modelId="{2255C5F5-9E4B-4A49-B3D2-A8C8B377C6F0}" type="pres">
      <dgm:prSet presAssocID="{CB1EE613-E2C8-45F6-AEE0-81F9A39B817E}" presName="rect2" presStyleLbl="trBgShp" presStyleIdx="0" presStyleCnt="3">
        <dgm:presLayoutVars>
          <dgm:bulletEnabled val="1"/>
        </dgm:presLayoutVars>
      </dgm:prSet>
      <dgm:spPr/>
    </dgm:pt>
    <dgm:pt modelId="{E76DEE13-EB43-4DAC-81BD-DF525DCD6AD1}" type="pres">
      <dgm:prSet presAssocID="{3FB0C56F-4BBA-4F71-9F62-3001FA6DF6B8}" presName="sibTrans" presStyleCnt="0"/>
      <dgm:spPr/>
    </dgm:pt>
    <dgm:pt modelId="{36FBAFAF-8AC2-438A-BC36-C8C502808ABB}" type="pres">
      <dgm:prSet presAssocID="{26A5B278-F218-4DF1-9D3E-CD698D753421}" presName="composite" presStyleCnt="0"/>
      <dgm:spPr/>
    </dgm:pt>
    <dgm:pt modelId="{E498438C-8718-4038-A3DB-0914A21A8956}" type="pres">
      <dgm:prSet presAssocID="{26A5B278-F218-4DF1-9D3E-CD698D753421}" presName="rect1" presStyleLbl="bgShp" presStyleIdx="1" presStyleCnt="3"/>
      <dgm:spPr>
        <a:blipFill rotWithShape="1">
          <a:blip xmlns:r="http://schemas.openxmlformats.org/officeDocument/2006/relationships" r:embed="rId2"/>
          <a:srcRect/>
          <a:stretch>
            <a:fillRect l="-20000" r="-20000"/>
          </a:stretch>
        </a:blipFill>
      </dgm:spPr>
    </dgm:pt>
    <dgm:pt modelId="{339963AC-3288-4BA4-BC0D-B91F73A50AFC}" type="pres">
      <dgm:prSet presAssocID="{26A5B278-F218-4DF1-9D3E-CD698D753421}" presName="rect2" presStyleLbl="trBgShp" presStyleIdx="1" presStyleCnt="3">
        <dgm:presLayoutVars>
          <dgm:bulletEnabled val="1"/>
        </dgm:presLayoutVars>
      </dgm:prSet>
      <dgm:spPr/>
    </dgm:pt>
    <dgm:pt modelId="{788F4CBD-7B92-4D2F-B1AD-9FE604B6F1F4}" type="pres">
      <dgm:prSet presAssocID="{CAD2C62D-F37E-4139-8A4C-DB2309AD8C5E}" presName="sibTrans" presStyleCnt="0"/>
      <dgm:spPr/>
    </dgm:pt>
    <dgm:pt modelId="{536D43D2-A05F-4AFB-AD78-8BB75EF807C7}" type="pres">
      <dgm:prSet presAssocID="{0A0D8ACB-2962-49B9-972D-8E5933060110}" presName="composite" presStyleCnt="0"/>
      <dgm:spPr/>
    </dgm:pt>
    <dgm:pt modelId="{713D3EBD-F8F6-4779-9967-1BF33B0B139D}" type="pres">
      <dgm:prSet presAssocID="{0A0D8ACB-2962-49B9-972D-8E5933060110}" presName="rect1" presStyleLbl="bgShp" presStyleIdx="2" presStyleCnt="3"/>
      <dgm:spPr>
        <a:blipFill rotWithShape="1">
          <a:blip xmlns:r="http://schemas.openxmlformats.org/officeDocument/2006/relationships" r:embed="rId3"/>
          <a:srcRect/>
          <a:stretch>
            <a:fillRect l="-15000" r="-15000"/>
          </a:stretch>
        </a:blipFill>
      </dgm:spPr>
    </dgm:pt>
    <dgm:pt modelId="{B64DBA9C-DB7D-40FD-8AB4-B2C2593D59BC}" type="pres">
      <dgm:prSet presAssocID="{0A0D8ACB-2962-49B9-972D-8E5933060110}" presName="rect2" presStyleLbl="trBgShp" presStyleIdx="2" presStyleCnt="3">
        <dgm:presLayoutVars>
          <dgm:bulletEnabled val="1"/>
        </dgm:presLayoutVars>
      </dgm:prSet>
      <dgm:spPr/>
    </dgm:pt>
  </dgm:ptLst>
  <dgm:cxnLst>
    <dgm:cxn modelId="{976CE066-5E0E-434E-83B4-7725C99CCC3D}" type="presOf" srcId="{CB1EE613-E2C8-45F6-AEE0-81F9A39B817E}" destId="{2255C5F5-9E4B-4A49-B3D2-A8C8B377C6F0}" srcOrd="0" destOrd="0" presId="urn:microsoft.com/office/officeart/2008/layout/BendingPictureSemiTransparentText"/>
    <dgm:cxn modelId="{99BE0B89-EFB9-4EF1-ACEF-0FB531100883}" srcId="{56B9520F-D66C-44D9-9323-8D9FEEC9C19C}" destId="{CB1EE613-E2C8-45F6-AEE0-81F9A39B817E}" srcOrd="0" destOrd="0" parTransId="{974E6F9F-A6C9-456F-900B-CBA99430B5DA}" sibTransId="{3FB0C56F-4BBA-4F71-9F62-3001FA6DF6B8}"/>
    <dgm:cxn modelId="{6083348D-7934-4C9E-BA6E-662B0C69D174}" type="presOf" srcId="{26A5B278-F218-4DF1-9D3E-CD698D753421}" destId="{339963AC-3288-4BA4-BC0D-B91F73A50AFC}" srcOrd="0" destOrd="0" presId="urn:microsoft.com/office/officeart/2008/layout/BendingPictureSemiTransparentText"/>
    <dgm:cxn modelId="{C59CF09C-0ABD-4D80-AE16-82DFF844DDD7}" srcId="{56B9520F-D66C-44D9-9323-8D9FEEC9C19C}" destId="{0A0D8ACB-2962-49B9-972D-8E5933060110}" srcOrd="2" destOrd="0" parTransId="{83C3CEB6-37E2-44A7-B9E9-70638E61F4C9}" sibTransId="{D7C84009-3370-4E1E-9088-03D4F8EAB172}"/>
    <dgm:cxn modelId="{07A106EF-EBB6-4C59-A6D5-8FA80E4EE123}" type="presOf" srcId="{56B9520F-D66C-44D9-9323-8D9FEEC9C19C}" destId="{D25E6E63-F503-446E-8DE1-39AB00511A5C}" srcOrd="0" destOrd="0" presId="urn:microsoft.com/office/officeart/2008/layout/BendingPictureSemiTransparentText"/>
    <dgm:cxn modelId="{9FCD6BEF-9B71-4781-93FE-001B7AA2D942}" type="presOf" srcId="{0A0D8ACB-2962-49B9-972D-8E5933060110}" destId="{B64DBA9C-DB7D-40FD-8AB4-B2C2593D59BC}" srcOrd="0" destOrd="0" presId="urn:microsoft.com/office/officeart/2008/layout/BendingPictureSemiTransparentText"/>
    <dgm:cxn modelId="{26C80BFA-028B-4A35-AF70-24FB6C37FEC8}" srcId="{56B9520F-D66C-44D9-9323-8D9FEEC9C19C}" destId="{26A5B278-F218-4DF1-9D3E-CD698D753421}" srcOrd="1" destOrd="0" parTransId="{660311AA-8E79-40DD-BCDD-A05898510F92}" sibTransId="{CAD2C62D-F37E-4139-8A4C-DB2309AD8C5E}"/>
    <dgm:cxn modelId="{087E5014-CF04-4AEE-95D5-9CFF08728542}" type="presParOf" srcId="{D25E6E63-F503-446E-8DE1-39AB00511A5C}" destId="{AC9D790E-15B6-4085-88B3-D8C3BF37C79A}" srcOrd="0" destOrd="0" presId="urn:microsoft.com/office/officeart/2008/layout/BendingPictureSemiTransparentText"/>
    <dgm:cxn modelId="{1E686E70-2753-480E-B666-0C2C66CB99DE}" type="presParOf" srcId="{AC9D790E-15B6-4085-88B3-D8C3BF37C79A}" destId="{F3C94128-CD24-4F0C-82DC-8F7D69C4ED16}" srcOrd="0" destOrd="0" presId="urn:microsoft.com/office/officeart/2008/layout/BendingPictureSemiTransparentText"/>
    <dgm:cxn modelId="{6263964B-C979-426B-88EC-EEEBAFAA414E}" type="presParOf" srcId="{AC9D790E-15B6-4085-88B3-D8C3BF37C79A}" destId="{2255C5F5-9E4B-4A49-B3D2-A8C8B377C6F0}" srcOrd="1" destOrd="0" presId="urn:microsoft.com/office/officeart/2008/layout/BendingPictureSemiTransparentText"/>
    <dgm:cxn modelId="{831E4038-18ED-4BB9-A86A-F2B030DE262E}" type="presParOf" srcId="{D25E6E63-F503-446E-8DE1-39AB00511A5C}" destId="{E76DEE13-EB43-4DAC-81BD-DF525DCD6AD1}" srcOrd="1" destOrd="0" presId="urn:microsoft.com/office/officeart/2008/layout/BendingPictureSemiTransparentText"/>
    <dgm:cxn modelId="{D1165B93-7D4B-4C63-93F1-1C0B706EA897}" type="presParOf" srcId="{D25E6E63-F503-446E-8DE1-39AB00511A5C}" destId="{36FBAFAF-8AC2-438A-BC36-C8C502808ABB}" srcOrd="2" destOrd="0" presId="urn:microsoft.com/office/officeart/2008/layout/BendingPictureSemiTransparentText"/>
    <dgm:cxn modelId="{4C70C327-4B15-41DF-BEF0-FF4BCEDE004A}" type="presParOf" srcId="{36FBAFAF-8AC2-438A-BC36-C8C502808ABB}" destId="{E498438C-8718-4038-A3DB-0914A21A8956}" srcOrd="0" destOrd="0" presId="urn:microsoft.com/office/officeart/2008/layout/BendingPictureSemiTransparentText"/>
    <dgm:cxn modelId="{9DC91696-93B3-4540-BC0F-705996406B86}" type="presParOf" srcId="{36FBAFAF-8AC2-438A-BC36-C8C502808ABB}" destId="{339963AC-3288-4BA4-BC0D-B91F73A50AFC}" srcOrd="1" destOrd="0" presId="urn:microsoft.com/office/officeart/2008/layout/BendingPictureSemiTransparentText"/>
    <dgm:cxn modelId="{135CE505-A542-477A-94A0-82FF0D8E4BAD}" type="presParOf" srcId="{D25E6E63-F503-446E-8DE1-39AB00511A5C}" destId="{788F4CBD-7B92-4D2F-B1AD-9FE604B6F1F4}" srcOrd="3" destOrd="0" presId="urn:microsoft.com/office/officeart/2008/layout/BendingPictureSemiTransparentText"/>
    <dgm:cxn modelId="{1B6659D8-3802-48DB-A3AD-1EA25F293A7E}" type="presParOf" srcId="{D25E6E63-F503-446E-8DE1-39AB00511A5C}" destId="{536D43D2-A05F-4AFB-AD78-8BB75EF807C7}" srcOrd="4" destOrd="0" presId="urn:microsoft.com/office/officeart/2008/layout/BendingPictureSemiTransparentText"/>
    <dgm:cxn modelId="{3600D092-0C6C-4325-BEB8-13E348F5736E}" type="presParOf" srcId="{536D43D2-A05F-4AFB-AD78-8BB75EF807C7}" destId="{713D3EBD-F8F6-4779-9967-1BF33B0B139D}" srcOrd="0" destOrd="0" presId="urn:microsoft.com/office/officeart/2008/layout/BendingPictureSemiTransparentText"/>
    <dgm:cxn modelId="{F76FA4EB-D881-4721-B451-651551EB6A93}" type="presParOf" srcId="{536D43D2-A05F-4AFB-AD78-8BB75EF807C7}" destId="{B64DBA9C-DB7D-40FD-8AB4-B2C2593D59BC}"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17333-9C2E-437F-AF2C-8BEB5C2E2D44}">
      <dsp:nvSpPr>
        <dsp:cNvPr id="0" name=""/>
        <dsp:cNvSpPr/>
      </dsp:nvSpPr>
      <dsp:spPr>
        <a:xfrm>
          <a:off x="319011" y="0"/>
          <a:ext cx="2439541" cy="1802811"/>
        </a:xfrm>
        <a:prstGeom prst="rect">
          <a:avLst/>
        </a:prstGeom>
        <a:blipFill rotWithShape="1">
          <a:blip xmlns:r="http://schemas.openxmlformats.org/officeDocument/2006/relationships" r:embed="rId1"/>
          <a:srcRect/>
          <a:stretch>
            <a:fillRect l="-14000" r="-14000"/>
          </a:stretch>
        </a:blipFill>
        <a:ln>
          <a:noFill/>
        </a:ln>
        <a:effectLst/>
      </dsp:spPr>
      <dsp:style>
        <a:lnRef idx="0">
          <a:scrgbClr r="0" g="0" b="0"/>
        </a:lnRef>
        <a:fillRef idx="1">
          <a:scrgbClr r="0" g="0" b="0"/>
        </a:fillRef>
        <a:effectRef idx="0">
          <a:scrgbClr r="0" g="0" b="0"/>
        </a:effectRef>
        <a:fontRef idx="minor"/>
      </dsp:style>
    </dsp:sp>
    <dsp:sp modelId="{D89723D0-A851-4442-88BD-D3C6F615455D}">
      <dsp:nvSpPr>
        <dsp:cNvPr id="0" name=""/>
        <dsp:cNvSpPr/>
      </dsp:nvSpPr>
      <dsp:spPr>
        <a:xfrm>
          <a:off x="812110" y="1475928"/>
          <a:ext cx="2102157" cy="50518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en-US" sz="1900" kern="1200" dirty="0"/>
            <a:t>input</a:t>
          </a:r>
        </a:p>
      </dsp:txBody>
      <dsp:txXfrm>
        <a:off x="812110" y="1475928"/>
        <a:ext cx="2102157" cy="505183"/>
      </dsp:txXfrm>
    </dsp:sp>
    <dsp:sp modelId="{5F4C40F9-35F5-4C6F-9D5E-AA8F384DDD1B}">
      <dsp:nvSpPr>
        <dsp:cNvPr id="0" name=""/>
        <dsp:cNvSpPr/>
      </dsp:nvSpPr>
      <dsp:spPr>
        <a:xfrm>
          <a:off x="3967242" y="0"/>
          <a:ext cx="2439541" cy="1802811"/>
        </a:xfrm>
        <a:prstGeom prst="rect">
          <a:avLst/>
        </a:prstGeom>
        <a:blipFill rotWithShape="1">
          <a:blip xmlns:r="http://schemas.openxmlformats.org/officeDocument/2006/relationships" r:embed="rId2"/>
          <a:srcRect/>
          <a:stretch>
            <a:fillRect/>
          </a:stretch>
        </a:blipFill>
        <a:ln>
          <a:noFill/>
        </a:ln>
        <a:effectLst/>
      </dsp:spPr>
      <dsp:style>
        <a:lnRef idx="0">
          <a:scrgbClr r="0" g="0" b="0"/>
        </a:lnRef>
        <a:fillRef idx="1">
          <a:scrgbClr r="0" g="0" b="0"/>
        </a:fillRef>
        <a:effectRef idx="0">
          <a:scrgbClr r="0" g="0" b="0"/>
        </a:effectRef>
        <a:fontRef idx="minor"/>
      </dsp:style>
    </dsp:sp>
    <dsp:sp modelId="{7F4FAAE7-5E58-4E78-BC7F-5AF7867DF715}">
      <dsp:nvSpPr>
        <dsp:cNvPr id="0" name=""/>
        <dsp:cNvSpPr/>
      </dsp:nvSpPr>
      <dsp:spPr>
        <a:xfrm>
          <a:off x="4460340" y="1475928"/>
          <a:ext cx="2102157" cy="50518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en-US" sz="1900" kern="1200" dirty="0"/>
            <a:t>After </a:t>
          </a:r>
          <a:r>
            <a:rPr lang="en-US" sz="1900" kern="1200" dirty="0" err="1"/>
            <a:t>downsampled</a:t>
          </a:r>
          <a:endParaRPr lang="en-US" sz="1900" kern="1200" dirty="0"/>
        </a:p>
      </dsp:txBody>
      <dsp:txXfrm>
        <a:off x="4460340" y="1475928"/>
        <a:ext cx="2102157" cy="505183"/>
      </dsp:txXfrm>
    </dsp:sp>
    <dsp:sp modelId="{CD6660E8-1182-49D4-903D-30BAA0AA670A}">
      <dsp:nvSpPr>
        <dsp:cNvPr id="0" name=""/>
        <dsp:cNvSpPr/>
      </dsp:nvSpPr>
      <dsp:spPr>
        <a:xfrm>
          <a:off x="7615472" y="0"/>
          <a:ext cx="2439541" cy="1802811"/>
        </a:xfrm>
        <a:prstGeom prst="rect">
          <a:avLst/>
        </a:prstGeom>
        <a:blipFill rotWithShape="1">
          <a:blip xmlns:r="http://schemas.openxmlformats.org/officeDocument/2006/relationships" r:embed="rId3"/>
          <a:srcRect/>
          <a:stretch>
            <a:fillRect t="-7000" b="-7000"/>
          </a:stretch>
        </a:blipFill>
        <a:ln>
          <a:noFill/>
        </a:ln>
        <a:effectLst/>
      </dsp:spPr>
      <dsp:style>
        <a:lnRef idx="0">
          <a:scrgbClr r="0" g="0" b="0"/>
        </a:lnRef>
        <a:fillRef idx="1">
          <a:scrgbClr r="0" g="0" b="0"/>
        </a:fillRef>
        <a:effectRef idx="0">
          <a:scrgbClr r="0" g="0" b="0"/>
        </a:effectRef>
        <a:fontRef idx="minor"/>
      </dsp:style>
    </dsp:sp>
    <dsp:sp modelId="{7E76C517-9291-4A5A-95DC-246DCD73BDF5}">
      <dsp:nvSpPr>
        <dsp:cNvPr id="0" name=""/>
        <dsp:cNvSpPr/>
      </dsp:nvSpPr>
      <dsp:spPr>
        <a:xfrm>
          <a:off x="8108571" y="1475928"/>
          <a:ext cx="2102157" cy="50518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en-US" sz="1900" kern="1200" dirty="0"/>
            <a:t>Outlier removed</a:t>
          </a:r>
        </a:p>
      </dsp:txBody>
      <dsp:txXfrm>
        <a:off x="8108571" y="1475928"/>
        <a:ext cx="2102157" cy="505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94128-CD24-4F0C-82DC-8F7D69C4ED16}">
      <dsp:nvSpPr>
        <dsp:cNvPr id="0" name=""/>
        <dsp:cNvSpPr/>
      </dsp:nvSpPr>
      <dsp:spPr>
        <a:xfrm>
          <a:off x="178205" y="0"/>
          <a:ext cx="3519440" cy="3016577"/>
        </a:xfrm>
        <a:prstGeom prst="rect">
          <a:avLst/>
        </a:prstGeom>
        <a:blipFill rotWithShape="1">
          <a:blip xmlns:r="http://schemas.openxmlformats.org/officeDocument/2006/relationships" r:embed="rId1"/>
          <a:srcRect/>
          <a:stretch>
            <a:fillRect l="-19000" r="-19000"/>
          </a:stretch>
        </a:blipFill>
        <a:ln>
          <a:noFill/>
        </a:ln>
        <a:effectLst/>
      </dsp:spPr>
      <dsp:style>
        <a:lnRef idx="0">
          <a:scrgbClr r="0" g="0" b="0"/>
        </a:lnRef>
        <a:fillRef idx="1">
          <a:scrgbClr r="0" g="0" b="0"/>
        </a:fillRef>
        <a:effectRef idx="0">
          <a:scrgbClr r="0" g="0" b="0"/>
        </a:effectRef>
        <a:fontRef idx="minor"/>
      </dsp:style>
    </dsp:sp>
    <dsp:sp modelId="{2255C5F5-9E4B-4A49-B3D2-A8C8B377C6F0}">
      <dsp:nvSpPr>
        <dsp:cNvPr id="0" name=""/>
        <dsp:cNvSpPr/>
      </dsp:nvSpPr>
      <dsp:spPr>
        <a:xfrm>
          <a:off x="178205" y="2111603"/>
          <a:ext cx="3519440" cy="723978"/>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6520" tIns="96520" rIns="96520" bIns="9652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Avg</a:t>
          </a:r>
        </a:p>
      </dsp:txBody>
      <dsp:txXfrm>
        <a:off x="178205" y="2111603"/>
        <a:ext cx="3519440" cy="723978"/>
      </dsp:txXfrm>
    </dsp:sp>
    <dsp:sp modelId="{E498438C-8718-4038-A3DB-0914A21A8956}">
      <dsp:nvSpPr>
        <dsp:cNvPr id="0" name=""/>
        <dsp:cNvSpPr/>
      </dsp:nvSpPr>
      <dsp:spPr>
        <a:xfrm>
          <a:off x="4056618" y="0"/>
          <a:ext cx="3519440" cy="3016577"/>
        </a:xfrm>
        <a:prstGeom prst="rect">
          <a:avLst/>
        </a:prstGeom>
        <a:blipFill rotWithShape="1">
          <a:blip xmlns:r="http://schemas.openxmlformats.org/officeDocument/2006/relationships" r:embed="rId2"/>
          <a:srcRect/>
          <a:stretch>
            <a:fillRect l="-20000" r="-20000"/>
          </a:stretch>
        </a:blipFill>
        <a:ln>
          <a:noFill/>
        </a:ln>
        <a:effectLst/>
      </dsp:spPr>
      <dsp:style>
        <a:lnRef idx="0">
          <a:scrgbClr r="0" g="0" b="0"/>
        </a:lnRef>
        <a:fillRef idx="1">
          <a:scrgbClr r="0" g="0" b="0"/>
        </a:fillRef>
        <a:effectRef idx="0">
          <a:scrgbClr r="0" g="0" b="0"/>
        </a:effectRef>
        <a:fontRef idx="minor"/>
      </dsp:style>
    </dsp:sp>
    <dsp:sp modelId="{339963AC-3288-4BA4-BC0D-B91F73A50AFC}">
      <dsp:nvSpPr>
        <dsp:cNvPr id="0" name=""/>
        <dsp:cNvSpPr/>
      </dsp:nvSpPr>
      <dsp:spPr>
        <a:xfrm>
          <a:off x="4056618" y="2111603"/>
          <a:ext cx="3519440" cy="723978"/>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6520" tIns="96520" rIns="96520" bIns="9652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tx1"/>
              </a:solidFill>
            </a:rPr>
            <a:t>Laplacian</a:t>
          </a:r>
        </a:p>
      </dsp:txBody>
      <dsp:txXfrm>
        <a:off x="4056618" y="2111603"/>
        <a:ext cx="3519440" cy="723978"/>
      </dsp:txXfrm>
    </dsp:sp>
    <dsp:sp modelId="{713D3EBD-F8F6-4779-9967-1BF33B0B139D}">
      <dsp:nvSpPr>
        <dsp:cNvPr id="0" name=""/>
        <dsp:cNvSpPr/>
      </dsp:nvSpPr>
      <dsp:spPr>
        <a:xfrm>
          <a:off x="7935031" y="0"/>
          <a:ext cx="3519440" cy="3016577"/>
        </a:xfrm>
        <a:prstGeom prst="rect">
          <a:avLst/>
        </a:prstGeom>
        <a:blipFill rotWithShape="1">
          <a:blip xmlns:r="http://schemas.openxmlformats.org/officeDocument/2006/relationships" r:embed="rId3"/>
          <a:srcRect/>
          <a:stretch>
            <a:fillRect l="-15000" r="-15000"/>
          </a:stretch>
        </a:blipFill>
        <a:ln>
          <a:noFill/>
        </a:ln>
        <a:effectLst/>
      </dsp:spPr>
      <dsp:style>
        <a:lnRef idx="0">
          <a:scrgbClr r="0" g="0" b="0"/>
        </a:lnRef>
        <a:fillRef idx="1">
          <a:scrgbClr r="0" g="0" b="0"/>
        </a:fillRef>
        <a:effectRef idx="0">
          <a:scrgbClr r="0" g="0" b="0"/>
        </a:effectRef>
        <a:fontRef idx="minor"/>
      </dsp:style>
    </dsp:sp>
    <dsp:sp modelId="{B64DBA9C-DB7D-40FD-8AB4-B2C2593D59BC}">
      <dsp:nvSpPr>
        <dsp:cNvPr id="0" name=""/>
        <dsp:cNvSpPr/>
      </dsp:nvSpPr>
      <dsp:spPr>
        <a:xfrm>
          <a:off x="7935031" y="2111603"/>
          <a:ext cx="3519440" cy="723978"/>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6520" tIns="96520" rIns="96520" bIns="96520" numCol="1" spcCol="1270" anchor="ctr" anchorCtr="0">
          <a:noAutofit/>
        </a:bodyPr>
        <a:lstStyle/>
        <a:p>
          <a:pPr marL="0" lvl="0" indent="0" algn="ctr" defTabSz="1689100">
            <a:lnSpc>
              <a:spcPct val="90000"/>
            </a:lnSpc>
            <a:spcBef>
              <a:spcPct val="0"/>
            </a:spcBef>
            <a:spcAft>
              <a:spcPct val="35000"/>
            </a:spcAft>
            <a:buNone/>
          </a:pPr>
          <a:r>
            <a:rPr lang="en-US" sz="3800" kern="1200" dirty="0" err="1">
              <a:solidFill>
                <a:schemeClr val="tx1"/>
              </a:solidFill>
            </a:rPr>
            <a:t>Taubin</a:t>
          </a:r>
          <a:endParaRPr lang="en-US" sz="3800" kern="1200" dirty="0">
            <a:solidFill>
              <a:schemeClr val="tx1"/>
            </a:solidFill>
          </a:endParaRPr>
        </a:p>
      </dsp:txBody>
      <dsp:txXfrm>
        <a:off x="7935031" y="2111603"/>
        <a:ext cx="3519440" cy="723978"/>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B6794-68E1-4225-AB48-9AD3804CECA4}"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0F55-0B17-46A6-B11B-D1099B0C22FB}" type="slidenum">
              <a:rPr lang="en-US" smtClean="0"/>
              <a:t>‹#›</a:t>
            </a:fld>
            <a:endParaRPr lang="en-US"/>
          </a:p>
        </p:txBody>
      </p:sp>
    </p:spTree>
    <p:extLst>
      <p:ext uri="{BB962C8B-B14F-4D97-AF65-F5344CB8AC3E}">
        <p14:creationId xmlns:p14="http://schemas.microsoft.com/office/powerpoint/2010/main" val="184921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Downsampling</a:t>
            </a:r>
            <a:r>
              <a:rPr lang="en-US" dirty="0"/>
              <a:t> is important since in most cases I don’t need that many points to get the mesh. It helps saving memory and computation cost. </a:t>
            </a:r>
            <a:r>
              <a:rPr lang="en-US" dirty="0" err="1"/>
              <a:t>Pointcloud</a:t>
            </a:r>
            <a:r>
              <a:rPr lang="en-US" dirty="0"/>
              <a:t> is split into voxel where the points are average to generate the new point cloud.</a:t>
            </a:r>
          </a:p>
          <a:p>
            <a:r>
              <a:rPr lang="en-US" dirty="0"/>
              <a:t>Remove outlier points: </a:t>
            </a:r>
          </a:p>
          <a:p>
            <a:r>
              <a:rPr lang="en-US" dirty="0" err="1"/>
              <a:t>Normals</a:t>
            </a:r>
            <a:r>
              <a:rPr lang="en-US" dirty="0"/>
              <a:t> are crucial to </a:t>
            </a:r>
            <a:r>
              <a:rPr lang="en-US" dirty="0" err="1"/>
              <a:t>genereate</a:t>
            </a:r>
            <a:r>
              <a:rPr lang="en-US" dirty="0"/>
              <a:t> mesh. I tried two methods here.  Nearest neighbor search uses several nearest points to estimate the normal, while another method orient the normal with respect to consistent tangent plane. I don’t know much about the second method, but based on my research it performs better at a cost of longer runtime.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Lato" panose="020F0502020204030203" pitchFamily="34" charset="0"/>
              </a:rPr>
              <a:t>Generating convex hull from </a:t>
            </a:r>
            <a:r>
              <a:rPr lang="en-US" b="0" i="0" dirty="0" err="1">
                <a:effectLst/>
                <a:latin typeface="Lato" panose="020F0502020204030203" pitchFamily="34" charset="0"/>
              </a:rPr>
              <a:t>pointcloud</a:t>
            </a:r>
            <a:r>
              <a:rPr lang="en-US" b="0" i="0" dirty="0">
                <a:effectLst/>
                <a:latin typeface="Lato" panose="020F0502020204030203" pitchFamily="34" charset="0"/>
              </a:rPr>
              <a:t> is a preprocessing step for deep learning model. I will get to deep learning in the next slide.</a:t>
            </a:r>
          </a:p>
          <a:p>
            <a:endParaRPr lang="en-US" dirty="0"/>
          </a:p>
        </p:txBody>
      </p:sp>
      <p:sp>
        <p:nvSpPr>
          <p:cNvPr id="4" name="Slide Number Placeholder 3"/>
          <p:cNvSpPr>
            <a:spLocks noGrp="1"/>
          </p:cNvSpPr>
          <p:nvPr>
            <p:ph type="sldNum" sz="quarter" idx="5"/>
          </p:nvPr>
        </p:nvSpPr>
        <p:spPr/>
        <p:txBody>
          <a:bodyPr/>
          <a:lstStyle/>
          <a:p>
            <a:fld id="{19A50F55-0B17-46A6-B11B-D1099B0C22FB}" type="slidenum">
              <a:rPr lang="en-US" smtClean="0"/>
              <a:t>2</a:t>
            </a:fld>
            <a:endParaRPr lang="en-US"/>
          </a:p>
        </p:txBody>
      </p:sp>
    </p:spTree>
    <p:extLst>
      <p:ext uri="{BB962C8B-B14F-4D97-AF65-F5344CB8AC3E}">
        <p14:creationId xmlns:p14="http://schemas.microsoft.com/office/powerpoint/2010/main" val="274712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3743"/>
                </a:solidFill>
                <a:effectLst/>
                <a:latin typeface="Roboto" panose="02000000000000000000" pitchFamily="2" charset="0"/>
              </a:rPr>
              <a:t>The principle of the BPA is very simple: Three points form a triangle if a ball of a user-specified radius p touches them without containing any other point. Starting with a seed triangle, the ball pivots around an edge (i.e., it revolves around the edge while keeping in contact with the edge's endpoints) until it touches another point, forming another triangle. The process continues until all reachable edges have been tried, and then starts from another seed triangle, until all points have been considered. The process can then be repeated with a ball of larger radius to handle uneven sampling densities. But it is subjected to noisy points, </a:t>
            </a:r>
          </a:p>
          <a:p>
            <a:endParaRPr lang="en-US" b="0" i="0" dirty="0">
              <a:solidFill>
                <a:srgbClr val="2E3743"/>
              </a:solidFill>
              <a:effectLst/>
              <a:latin typeface="Roboto" panose="02000000000000000000" pitchFamily="2" charset="0"/>
            </a:endParaRPr>
          </a:p>
          <a:p>
            <a:r>
              <a:rPr lang="en-US" dirty="0"/>
              <a:t>I don’t know much about alpha shapes. I know it has one hyperparameter alpha. A large alpha creates more of a convex hull of the point cloud and a small one creates a </a:t>
            </a:r>
            <a:r>
              <a:rPr lang="en-US" b="0" i="0" dirty="0">
                <a:solidFill>
                  <a:srgbClr val="374151"/>
                </a:solidFill>
                <a:effectLst/>
                <a:latin typeface="Söhne"/>
              </a:rPr>
              <a:t>fragmented </a:t>
            </a:r>
            <a:r>
              <a:rPr lang="en-US" altLang="zh-CN" b="0" i="0" dirty="0">
                <a:solidFill>
                  <a:srgbClr val="374151"/>
                </a:solidFill>
                <a:effectLst/>
                <a:latin typeface="Söhne"/>
              </a:rPr>
              <a:t>mesh.</a:t>
            </a:r>
          </a:p>
          <a:p>
            <a:endParaRPr lang="en-US" b="0" i="0" dirty="0">
              <a:solidFill>
                <a:srgbClr val="374151"/>
              </a:solidFill>
              <a:effectLst/>
              <a:latin typeface="Söhne"/>
            </a:endParaRPr>
          </a:p>
          <a:p>
            <a:r>
              <a:rPr lang="en-US" b="0" i="0" dirty="0">
                <a:solidFill>
                  <a:srgbClr val="374151"/>
                </a:solidFill>
                <a:effectLst/>
                <a:latin typeface="Söhne"/>
              </a:rPr>
              <a:t>Poisson algorithm leverages </a:t>
            </a:r>
            <a:r>
              <a:rPr lang="en-US" b="0" i="0" dirty="0" err="1">
                <a:solidFill>
                  <a:srgbClr val="374151"/>
                </a:solidFill>
                <a:effectLst/>
                <a:latin typeface="Söhne"/>
              </a:rPr>
              <a:t>poisson</a:t>
            </a:r>
            <a:r>
              <a:rPr lang="en-US" b="0" i="0" dirty="0">
                <a:solidFill>
                  <a:srgbClr val="374151"/>
                </a:solidFill>
                <a:effectLst/>
                <a:latin typeface="Söhne"/>
              </a:rPr>
              <a:t> equation and indicator function to obtain the reconstructed surface. </a:t>
            </a:r>
          </a:p>
          <a:p>
            <a:endParaRPr lang="en-US" b="0" i="0" dirty="0">
              <a:solidFill>
                <a:srgbClr val="374151"/>
              </a:solidFill>
              <a:effectLst/>
              <a:latin typeface="Söhne"/>
            </a:endParaRPr>
          </a:p>
          <a:p>
            <a:r>
              <a:rPr lang="en-US" b="0" i="0" dirty="0">
                <a:solidFill>
                  <a:srgbClr val="374151"/>
                </a:solidFill>
                <a:effectLst/>
                <a:latin typeface="Söhne"/>
              </a:rPr>
              <a:t>I explored one deep learning approach. The model is called point2mesh. The paper came out in 2020, using input point cloud as prior, the deep network is optimized to shrink-wrap the initial mesh and converges to a desirable shape. From the animation, you can see this lizard-like creature is given as a point cloud and a convex hull mesh. They are fed into the network and eventually the network optimized to produce a good mesh. According to the paper, the network models recurring and correlated structures which is resistant to noise and outliers.</a:t>
            </a:r>
          </a:p>
          <a:p>
            <a:endParaRPr lang="en-US" dirty="0"/>
          </a:p>
        </p:txBody>
      </p:sp>
      <p:sp>
        <p:nvSpPr>
          <p:cNvPr id="4" name="Slide Number Placeholder 3"/>
          <p:cNvSpPr>
            <a:spLocks noGrp="1"/>
          </p:cNvSpPr>
          <p:nvPr>
            <p:ph type="sldNum" sz="quarter" idx="5"/>
          </p:nvPr>
        </p:nvSpPr>
        <p:spPr/>
        <p:txBody>
          <a:bodyPr/>
          <a:lstStyle/>
          <a:p>
            <a:fld id="{19A50F55-0B17-46A6-B11B-D1099B0C22FB}" type="slidenum">
              <a:rPr lang="en-US" smtClean="0"/>
              <a:t>3</a:t>
            </a:fld>
            <a:endParaRPr lang="en-US"/>
          </a:p>
        </p:txBody>
      </p:sp>
    </p:spTree>
    <p:extLst>
      <p:ext uri="{BB962C8B-B14F-4D97-AF65-F5344CB8AC3E}">
        <p14:creationId xmlns:p14="http://schemas.microsoft.com/office/powerpoint/2010/main" val="2431784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3743"/>
                </a:solidFill>
                <a:effectLst/>
                <a:latin typeface="Roboto" panose="02000000000000000000" pitchFamily="2" charset="0"/>
              </a:rPr>
              <a:t>The principle of the BPA is very simple: Three points form a triangle if a ball of a user-specified radius p touches them without containing any other point. Starting with a seed triangle, the ball pivots around an edge (i.e., it revolves around the edge while keeping in contact with the edge's endpoints) until it touches another point, forming another triangle. The process continues until all reachable edges have been tried, and then starts from another seed triangle, until all points have been considered. The process can then be repeated with a ball of larger radius to handle uneven sampling densities. But it is subjected to noisy points, </a:t>
            </a:r>
          </a:p>
          <a:p>
            <a:endParaRPr lang="en-US" b="0" i="0" dirty="0">
              <a:solidFill>
                <a:srgbClr val="2E3743"/>
              </a:solidFill>
              <a:effectLst/>
              <a:latin typeface="Roboto" panose="02000000000000000000" pitchFamily="2" charset="0"/>
            </a:endParaRPr>
          </a:p>
          <a:p>
            <a:r>
              <a:rPr lang="en-US" dirty="0"/>
              <a:t>I don’t know much about alpha shapes. I know it has one hyperparameter alpha. A large alpha creates more of a convex hull of the point cloud and a small one creates a </a:t>
            </a:r>
            <a:r>
              <a:rPr lang="en-US" b="0" i="0" dirty="0">
                <a:solidFill>
                  <a:srgbClr val="374151"/>
                </a:solidFill>
                <a:effectLst/>
                <a:latin typeface="Söhne"/>
              </a:rPr>
              <a:t>fragmented </a:t>
            </a:r>
            <a:r>
              <a:rPr lang="en-US" altLang="zh-CN" b="0" i="0" dirty="0">
                <a:solidFill>
                  <a:srgbClr val="374151"/>
                </a:solidFill>
                <a:effectLst/>
                <a:latin typeface="Söhne"/>
              </a:rPr>
              <a:t>mesh.</a:t>
            </a:r>
          </a:p>
          <a:p>
            <a:endParaRPr lang="en-US" b="0" i="0" dirty="0">
              <a:solidFill>
                <a:srgbClr val="374151"/>
              </a:solidFill>
              <a:effectLst/>
              <a:latin typeface="Söhne"/>
            </a:endParaRPr>
          </a:p>
          <a:p>
            <a:r>
              <a:rPr lang="en-US" b="0" i="0" dirty="0">
                <a:solidFill>
                  <a:srgbClr val="374151"/>
                </a:solidFill>
                <a:effectLst/>
                <a:latin typeface="Söhne"/>
              </a:rPr>
              <a:t>Poisson algorithm leverages </a:t>
            </a:r>
            <a:r>
              <a:rPr lang="en-US" b="0" i="0" dirty="0" err="1">
                <a:solidFill>
                  <a:srgbClr val="374151"/>
                </a:solidFill>
                <a:effectLst/>
                <a:latin typeface="Söhne"/>
              </a:rPr>
              <a:t>poisson</a:t>
            </a:r>
            <a:r>
              <a:rPr lang="en-US" b="0" i="0" dirty="0">
                <a:solidFill>
                  <a:srgbClr val="374151"/>
                </a:solidFill>
                <a:effectLst/>
                <a:latin typeface="Söhne"/>
              </a:rPr>
              <a:t> equation and indicator function to obtain the reconstructed surface. </a:t>
            </a:r>
          </a:p>
          <a:p>
            <a:endParaRPr lang="en-US" b="0" i="0" dirty="0">
              <a:solidFill>
                <a:srgbClr val="374151"/>
              </a:solidFill>
              <a:effectLst/>
              <a:latin typeface="Söhne"/>
            </a:endParaRPr>
          </a:p>
          <a:p>
            <a:r>
              <a:rPr lang="en-US" b="0" i="0" dirty="0">
                <a:solidFill>
                  <a:srgbClr val="374151"/>
                </a:solidFill>
                <a:effectLst/>
                <a:latin typeface="Söhne"/>
              </a:rPr>
              <a:t>I explored one deep learning approach. The model is called point2mesh. The paper came out in 2020, using input point cloud as prior, the deep network is optimized to shrink-wrap the initial mesh and converges to a desirable shape. From the animation, you can see this lizard-like creature is given as a point cloud and a convex hull mesh. They are fed into the network and eventually the network optimized to produce a good mesh. According to the paper, the network models recurring and correlated structures which is resistant to noise and outliers.</a:t>
            </a:r>
          </a:p>
          <a:p>
            <a:endParaRPr lang="en-US" dirty="0"/>
          </a:p>
        </p:txBody>
      </p:sp>
      <p:sp>
        <p:nvSpPr>
          <p:cNvPr id="4" name="Slide Number Placeholder 3"/>
          <p:cNvSpPr>
            <a:spLocks noGrp="1"/>
          </p:cNvSpPr>
          <p:nvPr>
            <p:ph type="sldNum" sz="quarter" idx="5"/>
          </p:nvPr>
        </p:nvSpPr>
        <p:spPr/>
        <p:txBody>
          <a:bodyPr/>
          <a:lstStyle/>
          <a:p>
            <a:fld id="{19A50F55-0B17-46A6-B11B-D1099B0C22FB}" type="slidenum">
              <a:rPr lang="en-US" smtClean="0"/>
              <a:t>4</a:t>
            </a:fld>
            <a:endParaRPr lang="en-US"/>
          </a:p>
        </p:txBody>
      </p:sp>
    </p:spTree>
    <p:extLst>
      <p:ext uri="{BB962C8B-B14F-4D97-AF65-F5344CB8AC3E}">
        <p14:creationId xmlns:p14="http://schemas.microsoft.com/office/powerpoint/2010/main" val="3707675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E5B326-E8FE-4331-BB78-99ED5A4B88A8}"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523DF0-DE12-4F94-84B4-829F84445E2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44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5B326-E8FE-4331-BB78-99ED5A4B88A8}"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523DF0-DE12-4F94-84B4-829F84445E24}" type="slidenum">
              <a:rPr lang="en-US" smtClean="0"/>
              <a:t>‹#›</a:t>
            </a:fld>
            <a:endParaRPr lang="en-US"/>
          </a:p>
        </p:txBody>
      </p:sp>
    </p:spTree>
    <p:extLst>
      <p:ext uri="{BB962C8B-B14F-4D97-AF65-F5344CB8AC3E}">
        <p14:creationId xmlns:p14="http://schemas.microsoft.com/office/powerpoint/2010/main" val="255262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5B326-E8FE-4331-BB78-99ED5A4B88A8}"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523DF0-DE12-4F94-84B4-829F84445E24}" type="slidenum">
              <a:rPr lang="en-US" smtClean="0"/>
              <a:t>‹#›</a:t>
            </a:fld>
            <a:endParaRPr lang="en-US"/>
          </a:p>
        </p:txBody>
      </p:sp>
    </p:spTree>
    <p:extLst>
      <p:ext uri="{BB962C8B-B14F-4D97-AF65-F5344CB8AC3E}">
        <p14:creationId xmlns:p14="http://schemas.microsoft.com/office/powerpoint/2010/main" val="146714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5B326-E8FE-4331-BB78-99ED5A4B88A8}"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523DF0-DE12-4F94-84B4-829F84445E24}" type="slidenum">
              <a:rPr lang="en-US" smtClean="0"/>
              <a:t>‹#›</a:t>
            </a:fld>
            <a:endParaRPr lang="en-US"/>
          </a:p>
        </p:txBody>
      </p:sp>
    </p:spTree>
    <p:extLst>
      <p:ext uri="{BB962C8B-B14F-4D97-AF65-F5344CB8AC3E}">
        <p14:creationId xmlns:p14="http://schemas.microsoft.com/office/powerpoint/2010/main" val="421757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E5B326-E8FE-4331-BB78-99ED5A4B88A8}"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523DF0-DE12-4F94-84B4-829F84445E2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771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E5B326-E8FE-4331-BB78-99ED5A4B88A8}"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523DF0-DE12-4F94-84B4-829F84445E24}" type="slidenum">
              <a:rPr lang="en-US" smtClean="0"/>
              <a:t>‹#›</a:t>
            </a:fld>
            <a:endParaRPr lang="en-US"/>
          </a:p>
        </p:txBody>
      </p:sp>
    </p:spTree>
    <p:extLst>
      <p:ext uri="{BB962C8B-B14F-4D97-AF65-F5344CB8AC3E}">
        <p14:creationId xmlns:p14="http://schemas.microsoft.com/office/powerpoint/2010/main" val="52661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E5B326-E8FE-4331-BB78-99ED5A4B88A8}" type="datetimeFigureOut">
              <a:rPr lang="en-US" smtClean="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523DF0-DE12-4F94-84B4-829F84445E24}" type="slidenum">
              <a:rPr lang="en-US" smtClean="0"/>
              <a:t>‹#›</a:t>
            </a:fld>
            <a:endParaRPr lang="en-US"/>
          </a:p>
        </p:txBody>
      </p:sp>
    </p:spTree>
    <p:extLst>
      <p:ext uri="{BB962C8B-B14F-4D97-AF65-F5344CB8AC3E}">
        <p14:creationId xmlns:p14="http://schemas.microsoft.com/office/powerpoint/2010/main" val="816512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E5B326-E8FE-4331-BB78-99ED5A4B88A8}" type="datetimeFigureOut">
              <a:rPr lang="en-US" smtClean="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523DF0-DE12-4F94-84B4-829F84445E24}" type="slidenum">
              <a:rPr lang="en-US" smtClean="0"/>
              <a:t>‹#›</a:t>
            </a:fld>
            <a:endParaRPr lang="en-US"/>
          </a:p>
        </p:txBody>
      </p:sp>
    </p:spTree>
    <p:extLst>
      <p:ext uri="{BB962C8B-B14F-4D97-AF65-F5344CB8AC3E}">
        <p14:creationId xmlns:p14="http://schemas.microsoft.com/office/powerpoint/2010/main" val="126691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DE5B326-E8FE-4331-BB78-99ED5A4B88A8}" type="datetimeFigureOut">
              <a:rPr lang="en-US" smtClean="0"/>
              <a:t>4/17/2023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0523DF0-DE12-4F94-84B4-829F84445E24}" type="slidenum">
              <a:rPr lang="en-US" smtClean="0"/>
              <a:t>‹#›</a:t>
            </a:fld>
            <a:endParaRPr lang="en-US"/>
          </a:p>
        </p:txBody>
      </p:sp>
    </p:spTree>
    <p:extLst>
      <p:ext uri="{BB962C8B-B14F-4D97-AF65-F5344CB8AC3E}">
        <p14:creationId xmlns:p14="http://schemas.microsoft.com/office/powerpoint/2010/main" val="4074064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DE5B326-E8FE-4331-BB78-99ED5A4B88A8}" type="datetimeFigureOut">
              <a:rPr lang="en-US" smtClean="0"/>
              <a:t>4/17/2023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523DF0-DE12-4F94-84B4-829F84445E24}" type="slidenum">
              <a:rPr lang="en-US" smtClean="0"/>
              <a:t>‹#›</a:t>
            </a:fld>
            <a:endParaRPr lang="en-US"/>
          </a:p>
        </p:txBody>
      </p:sp>
    </p:spTree>
    <p:extLst>
      <p:ext uri="{BB962C8B-B14F-4D97-AF65-F5344CB8AC3E}">
        <p14:creationId xmlns:p14="http://schemas.microsoft.com/office/powerpoint/2010/main" val="2881397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E5B326-E8FE-4331-BB78-99ED5A4B88A8}"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523DF0-DE12-4F94-84B4-829F84445E24}" type="slidenum">
              <a:rPr lang="en-US" smtClean="0"/>
              <a:t>‹#›</a:t>
            </a:fld>
            <a:endParaRPr lang="en-US"/>
          </a:p>
        </p:txBody>
      </p:sp>
    </p:spTree>
    <p:extLst>
      <p:ext uri="{BB962C8B-B14F-4D97-AF65-F5344CB8AC3E}">
        <p14:creationId xmlns:p14="http://schemas.microsoft.com/office/powerpoint/2010/main" val="184629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DE5B326-E8FE-4331-BB78-99ED5A4B88A8}" type="datetimeFigureOut">
              <a:rPr lang="en-US" smtClean="0"/>
              <a:t>4/17/2023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0523DF0-DE12-4F94-84B4-829F84445E2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0570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37E5-39DE-6205-435C-499155513B1D}"/>
              </a:ext>
            </a:extLst>
          </p:cNvPr>
          <p:cNvSpPr>
            <a:spLocks noGrp="1"/>
          </p:cNvSpPr>
          <p:nvPr>
            <p:ph type="title"/>
          </p:nvPr>
        </p:nvSpPr>
        <p:spPr/>
        <p:txBody>
          <a:bodyPr/>
          <a:lstStyle/>
          <a:p>
            <a:r>
              <a:rPr lang="en-US" dirty="0"/>
              <a:t>Work done</a:t>
            </a:r>
          </a:p>
        </p:txBody>
      </p:sp>
      <p:sp>
        <p:nvSpPr>
          <p:cNvPr id="3" name="Content Placeholder 2">
            <a:extLst>
              <a:ext uri="{FF2B5EF4-FFF2-40B4-BE49-F238E27FC236}">
                <a16:creationId xmlns:a16="http://schemas.microsoft.com/office/drawing/2014/main" id="{4B225E95-68F4-EF58-1D8E-12B98B865E7F}"/>
              </a:ext>
            </a:extLst>
          </p:cNvPr>
          <p:cNvSpPr>
            <a:spLocks noGrp="1"/>
          </p:cNvSpPr>
          <p:nvPr>
            <p:ph sz="half" idx="1"/>
          </p:nvPr>
        </p:nvSpPr>
        <p:spPr/>
        <p:txBody>
          <a:bodyPr>
            <a:normAutofit fontScale="85000" lnSpcReduction="20000"/>
          </a:bodyPr>
          <a:lstStyle/>
          <a:p>
            <a:pPr algn="l">
              <a:buFont typeface="Arial" panose="020B0604020202020204" pitchFamily="34" charset="0"/>
              <a:buChar char="•"/>
            </a:pPr>
            <a:r>
              <a:rPr lang="en-US" b="0" i="0" dirty="0">
                <a:effectLst/>
                <a:latin typeface="Lato" panose="020F0502020204030203" pitchFamily="34" charset="0"/>
              </a:rPr>
              <a:t>point cloud processing</a:t>
            </a:r>
          </a:p>
          <a:p>
            <a:pPr marL="742950" lvl="1" indent="-285750" algn="l">
              <a:buFont typeface="Arial" panose="020B0604020202020204" pitchFamily="34" charset="0"/>
              <a:buChar char="•"/>
            </a:pPr>
            <a:r>
              <a:rPr lang="en-US" b="0" i="0" dirty="0">
                <a:effectLst/>
                <a:latin typeface="Lato" panose="020F0502020204030203" pitchFamily="34" charset="0"/>
              </a:rPr>
              <a:t>label selection: filter non-background points</a:t>
            </a:r>
          </a:p>
          <a:p>
            <a:pPr marL="742950" lvl="1" indent="-285750" algn="l">
              <a:buFont typeface="Arial" panose="020B0604020202020204" pitchFamily="34" charset="0"/>
              <a:buChar char="•"/>
            </a:pPr>
            <a:r>
              <a:rPr lang="en-US" b="0" i="0" dirty="0">
                <a:effectLst/>
                <a:latin typeface="Lato" panose="020F0502020204030203" pitchFamily="34" charset="0"/>
              </a:rPr>
              <a:t>Voxel down sample</a:t>
            </a:r>
          </a:p>
          <a:p>
            <a:pPr marL="742950" lvl="1" indent="-285750" algn="l">
              <a:buFont typeface="Arial" panose="020B0604020202020204" pitchFamily="34" charset="0"/>
              <a:buChar char="•"/>
            </a:pPr>
            <a:r>
              <a:rPr lang="en-US" b="0" i="0" dirty="0">
                <a:effectLst/>
                <a:latin typeface="Lato" panose="020F0502020204030203" pitchFamily="34" charset="0"/>
              </a:rPr>
              <a:t>remove outlier: radius, statistical</a:t>
            </a:r>
          </a:p>
          <a:p>
            <a:pPr marL="742950" lvl="1" indent="-285750" algn="l">
              <a:buFont typeface="Arial" panose="020B0604020202020204" pitchFamily="34" charset="0"/>
              <a:buChar char="•"/>
            </a:pPr>
            <a:r>
              <a:rPr lang="en-US" b="0" i="0" dirty="0">
                <a:effectLst/>
                <a:latin typeface="Lato" panose="020F0502020204030203" pitchFamily="34" charset="0"/>
              </a:rPr>
              <a:t>compute normal: nearest neighbor search, </a:t>
            </a:r>
            <a:r>
              <a:rPr lang="en-US" b="0" i="0" dirty="0">
                <a:solidFill>
                  <a:srgbClr val="404040"/>
                </a:solidFill>
                <a:effectLst/>
                <a:latin typeface="Lato" panose="020F0502020204030203" pitchFamily="34" charset="0"/>
              </a:rPr>
              <a:t>Riemannian graph</a:t>
            </a:r>
            <a:endParaRPr lang="en-US" b="0" i="0" dirty="0">
              <a:effectLst/>
              <a:latin typeface="Lato" panose="020F0502020204030203" pitchFamily="34" charset="0"/>
            </a:endParaRPr>
          </a:p>
          <a:p>
            <a:pPr marL="742950" lvl="1" indent="-285750" algn="l">
              <a:buFont typeface="Arial" panose="020B0604020202020204" pitchFamily="34" charset="0"/>
              <a:buChar char="•"/>
            </a:pPr>
            <a:r>
              <a:rPr lang="en-US" b="0" i="0" dirty="0">
                <a:effectLst/>
                <a:latin typeface="Lato" panose="020F0502020204030203" pitchFamily="34" charset="0"/>
              </a:rPr>
              <a:t>convex hull</a:t>
            </a:r>
          </a:p>
          <a:p>
            <a:pPr algn="l">
              <a:buFont typeface="Arial" panose="020B0604020202020204" pitchFamily="34" charset="0"/>
              <a:buChar char="•"/>
            </a:pPr>
            <a:r>
              <a:rPr lang="en-US" b="0" i="0" dirty="0">
                <a:effectLst/>
                <a:latin typeface="Lato" panose="020F0502020204030203" pitchFamily="34" charset="0"/>
              </a:rPr>
              <a:t>reconstruction methods</a:t>
            </a:r>
          </a:p>
          <a:p>
            <a:pPr marL="742950" lvl="1" indent="-285750" algn="l">
              <a:buFont typeface="Arial" panose="020B0604020202020204" pitchFamily="34" charset="0"/>
              <a:buChar char="•"/>
            </a:pPr>
            <a:r>
              <a:rPr lang="en-US" b="0" i="0" dirty="0">
                <a:effectLst/>
                <a:latin typeface="Lato" panose="020F0502020204030203" pitchFamily="34" charset="0"/>
              </a:rPr>
              <a:t>ball pivoting</a:t>
            </a:r>
          </a:p>
          <a:p>
            <a:pPr marL="742950" lvl="1" indent="-285750" algn="l">
              <a:buFont typeface="Arial" panose="020B0604020202020204" pitchFamily="34" charset="0"/>
              <a:buChar char="•"/>
            </a:pPr>
            <a:r>
              <a:rPr lang="en-US" b="0" i="0" dirty="0">
                <a:effectLst/>
                <a:latin typeface="Lato" panose="020F0502020204030203" pitchFamily="34" charset="0"/>
              </a:rPr>
              <a:t>alpha shapes</a:t>
            </a:r>
          </a:p>
          <a:p>
            <a:pPr marL="742950" lvl="1" indent="-285750" algn="l">
              <a:buFont typeface="Arial" panose="020B0604020202020204" pitchFamily="34" charset="0"/>
              <a:buChar char="•"/>
            </a:pPr>
            <a:r>
              <a:rPr lang="en-US" b="0" i="0" dirty="0" err="1">
                <a:effectLst/>
                <a:latin typeface="Lato" panose="020F0502020204030203" pitchFamily="34" charset="0"/>
              </a:rPr>
              <a:t>poisson</a:t>
            </a:r>
            <a:endParaRPr lang="en-US" b="0" i="0" dirty="0">
              <a:effectLst/>
              <a:latin typeface="Lato" panose="020F0502020204030203" pitchFamily="34" charset="0"/>
            </a:endParaRPr>
          </a:p>
          <a:p>
            <a:pPr marL="742950" lvl="1" indent="-285750" algn="l">
              <a:buFont typeface="Arial" panose="020B0604020202020204" pitchFamily="34" charset="0"/>
              <a:buChar char="•"/>
            </a:pPr>
            <a:r>
              <a:rPr lang="en-US" b="0" i="0" dirty="0">
                <a:effectLst/>
                <a:latin typeface="Lato" panose="020F0502020204030203" pitchFamily="34" charset="0"/>
              </a:rPr>
              <a:t>DL: point2mesh</a:t>
            </a:r>
          </a:p>
          <a:p>
            <a:pPr algn="l">
              <a:buFont typeface="Arial" panose="020B0604020202020204" pitchFamily="34" charset="0"/>
              <a:buChar char="•"/>
            </a:pPr>
            <a:r>
              <a:rPr lang="en-US" b="0" i="0" dirty="0">
                <a:effectLst/>
                <a:latin typeface="Lato" panose="020F0502020204030203" pitchFamily="34" charset="0"/>
              </a:rPr>
              <a:t>mesh processing</a:t>
            </a:r>
          </a:p>
          <a:p>
            <a:pPr marL="742950" lvl="1" indent="-285750" algn="l">
              <a:buFont typeface="Arial" panose="020B0604020202020204" pitchFamily="34" charset="0"/>
              <a:buChar char="•"/>
            </a:pPr>
            <a:r>
              <a:rPr lang="en-US" b="0" i="0" dirty="0">
                <a:effectLst/>
                <a:latin typeface="Lato" panose="020F0502020204030203" pitchFamily="34" charset="0"/>
              </a:rPr>
              <a:t>Filtering: avg, Laplacian, </a:t>
            </a:r>
            <a:r>
              <a:rPr lang="en-US" b="0" i="0" dirty="0" err="1">
                <a:effectLst/>
                <a:latin typeface="Lato" panose="020F0502020204030203" pitchFamily="34" charset="0"/>
              </a:rPr>
              <a:t>taubin</a:t>
            </a:r>
            <a:endParaRPr lang="en-US" b="0" i="0" dirty="0">
              <a:effectLst/>
              <a:latin typeface="Lato" panose="020F0502020204030203" pitchFamily="34" charset="0"/>
            </a:endParaRPr>
          </a:p>
          <a:p>
            <a:pPr marL="742950" lvl="1" indent="-285750" algn="l">
              <a:buFont typeface="Arial" panose="020B0604020202020204" pitchFamily="34" charset="0"/>
              <a:buChar char="•"/>
            </a:pPr>
            <a:r>
              <a:rPr lang="en-US" b="0" i="0" dirty="0">
                <a:effectLst/>
                <a:latin typeface="Lato" panose="020F0502020204030203" pitchFamily="34" charset="0"/>
              </a:rPr>
              <a:t>subdivision</a:t>
            </a:r>
          </a:p>
          <a:p>
            <a:endParaRPr lang="en-US" dirty="0"/>
          </a:p>
        </p:txBody>
      </p:sp>
      <p:sp>
        <p:nvSpPr>
          <p:cNvPr id="4" name="Content Placeholder 3">
            <a:extLst>
              <a:ext uri="{FF2B5EF4-FFF2-40B4-BE49-F238E27FC236}">
                <a16:creationId xmlns:a16="http://schemas.microsoft.com/office/drawing/2014/main" id="{C4E0FCA7-D4E6-3678-D398-89B492BC9A64}"/>
              </a:ext>
            </a:extLst>
          </p:cNvPr>
          <p:cNvSpPr>
            <a:spLocks noGrp="1"/>
          </p:cNvSpPr>
          <p:nvPr>
            <p:ph sz="half" idx="2"/>
          </p:nvPr>
        </p:nvSpPr>
        <p:spPr/>
        <p:txBody>
          <a:bodyPr>
            <a:normAutofit fontScale="85000" lnSpcReduction="20000"/>
          </a:bodyPr>
          <a:lstStyle/>
          <a:p>
            <a:endParaRPr lang="en-US"/>
          </a:p>
        </p:txBody>
      </p:sp>
    </p:spTree>
    <p:extLst>
      <p:ext uri="{BB962C8B-B14F-4D97-AF65-F5344CB8AC3E}">
        <p14:creationId xmlns:p14="http://schemas.microsoft.com/office/powerpoint/2010/main" val="305420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0D44-2A54-6A4E-49BC-9EB2929F2550}"/>
              </a:ext>
            </a:extLst>
          </p:cNvPr>
          <p:cNvSpPr>
            <a:spLocks noGrp="1"/>
          </p:cNvSpPr>
          <p:nvPr>
            <p:ph type="title" idx="4294967295"/>
          </p:nvPr>
        </p:nvSpPr>
        <p:spPr>
          <a:xfrm>
            <a:off x="0" y="-755650"/>
            <a:ext cx="10058400" cy="1450975"/>
          </a:xfrm>
        </p:spPr>
        <p:txBody>
          <a:bodyPr/>
          <a:lstStyle/>
          <a:p>
            <a:r>
              <a:rPr lang="en-US" dirty="0"/>
              <a:t>More Results</a:t>
            </a:r>
          </a:p>
        </p:txBody>
      </p:sp>
      <p:pic>
        <p:nvPicPr>
          <p:cNvPr id="7" name="Picture 6">
            <a:extLst>
              <a:ext uri="{FF2B5EF4-FFF2-40B4-BE49-F238E27FC236}">
                <a16:creationId xmlns:a16="http://schemas.microsoft.com/office/drawing/2014/main" id="{0659E2DC-750A-D0C1-1522-9C94047625AB}"/>
              </a:ext>
            </a:extLst>
          </p:cNvPr>
          <p:cNvPicPr>
            <a:picLocks noChangeAspect="1"/>
          </p:cNvPicPr>
          <p:nvPr/>
        </p:nvPicPr>
        <p:blipFill>
          <a:blip r:embed="rId2"/>
          <a:stretch>
            <a:fillRect/>
          </a:stretch>
        </p:blipFill>
        <p:spPr>
          <a:xfrm>
            <a:off x="1097280" y="4352203"/>
            <a:ext cx="3227243" cy="1981788"/>
          </a:xfrm>
          <a:prstGeom prst="rect">
            <a:avLst/>
          </a:prstGeom>
        </p:spPr>
      </p:pic>
      <p:pic>
        <p:nvPicPr>
          <p:cNvPr id="15" name="Picture 14">
            <a:extLst>
              <a:ext uri="{FF2B5EF4-FFF2-40B4-BE49-F238E27FC236}">
                <a16:creationId xmlns:a16="http://schemas.microsoft.com/office/drawing/2014/main" id="{6B3D5343-5E84-332F-AD38-D3476559989C}"/>
              </a:ext>
            </a:extLst>
          </p:cNvPr>
          <p:cNvPicPr>
            <a:picLocks noChangeAspect="1"/>
          </p:cNvPicPr>
          <p:nvPr/>
        </p:nvPicPr>
        <p:blipFill>
          <a:blip r:embed="rId3"/>
          <a:stretch>
            <a:fillRect/>
          </a:stretch>
        </p:blipFill>
        <p:spPr>
          <a:xfrm>
            <a:off x="1097280" y="557858"/>
            <a:ext cx="3220319" cy="2061841"/>
          </a:xfrm>
          <a:prstGeom prst="rect">
            <a:avLst/>
          </a:prstGeom>
        </p:spPr>
      </p:pic>
      <p:pic>
        <p:nvPicPr>
          <p:cNvPr id="17" name="Picture 16">
            <a:extLst>
              <a:ext uri="{FF2B5EF4-FFF2-40B4-BE49-F238E27FC236}">
                <a16:creationId xmlns:a16="http://schemas.microsoft.com/office/drawing/2014/main" id="{51477BE7-A676-981A-1F21-6DD0577C9A3D}"/>
              </a:ext>
            </a:extLst>
          </p:cNvPr>
          <p:cNvPicPr>
            <a:picLocks noChangeAspect="1"/>
          </p:cNvPicPr>
          <p:nvPr/>
        </p:nvPicPr>
        <p:blipFill>
          <a:blip r:embed="rId4"/>
          <a:stretch>
            <a:fillRect/>
          </a:stretch>
        </p:blipFill>
        <p:spPr>
          <a:xfrm>
            <a:off x="1097280" y="2427452"/>
            <a:ext cx="3227243" cy="1924751"/>
          </a:xfrm>
          <a:prstGeom prst="rect">
            <a:avLst/>
          </a:prstGeom>
        </p:spPr>
      </p:pic>
      <p:pic>
        <p:nvPicPr>
          <p:cNvPr id="19" name="Picture 18">
            <a:extLst>
              <a:ext uri="{FF2B5EF4-FFF2-40B4-BE49-F238E27FC236}">
                <a16:creationId xmlns:a16="http://schemas.microsoft.com/office/drawing/2014/main" id="{A04ABA98-F856-2DBC-22A4-F8DF4D6D56BC}"/>
              </a:ext>
            </a:extLst>
          </p:cNvPr>
          <p:cNvPicPr>
            <a:picLocks noChangeAspect="1"/>
          </p:cNvPicPr>
          <p:nvPr/>
        </p:nvPicPr>
        <p:blipFill>
          <a:blip r:embed="rId5"/>
          <a:stretch>
            <a:fillRect/>
          </a:stretch>
        </p:blipFill>
        <p:spPr>
          <a:xfrm>
            <a:off x="6861726" y="292626"/>
            <a:ext cx="3391323" cy="2045422"/>
          </a:xfrm>
          <a:prstGeom prst="rect">
            <a:avLst/>
          </a:prstGeom>
        </p:spPr>
      </p:pic>
      <p:pic>
        <p:nvPicPr>
          <p:cNvPr id="5" name="Picture 4">
            <a:extLst>
              <a:ext uri="{FF2B5EF4-FFF2-40B4-BE49-F238E27FC236}">
                <a16:creationId xmlns:a16="http://schemas.microsoft.com/office/drawing/2014/main" id="{D32960F5-AB15-1867-CB1B-EE7592FC4016}"/>
              </a:ext>
            </a:extLst>
          </p:cNvPr>
          <p:cNvPicPr>
            <a:picLocks noChangeAspect="1"/>
          </p:cNvPicPr>
          <p:nvPr/>
        </p:nvPicPr>
        <p:blipFill>
          <a:blip r:embed="rId6"/>
          <a:stretch>
            <a:fillRect/>
          </a:stretch>
        </p:blipFill>
        <p:spPr>
          <a:xfrm>
            <a:off x="6851482" y="2127608"/>
            <a:ext cx="3401568" cy="2227966"/>
          </a:xfrm>
          <a:prstGeom prst="rect">
            <a:avLst/>
          </a:prstGeom>
        </p:spPr>
      </p:pic>
      <p:pic>
        <p:nvPicPr>
          <p:cNvPr id="21" name="Picture 20">
            <a:extLst>
              <a:ext uri="{FF2B5EF4-FFF2-40B4-BE49-F238E27FC236}">
                <a16:creationId xmlns:a16="http://schemas.microsoft.com/office/drawing/2014/main" id="{6BA72660-E076-DE0B-673F-9A7A087F764F}"/>
              </a:ext>
            </a:extLst>
          </p:cNvPr>
          <p:cNvPicPr>
            <a:picLocks noChangeAspect="1"/>
          </p:cNvPicPr>
          <p:nvPr/>
        </p:nvPicPr>
        <p:blipFill>
          <a:blip r:embed="rId7"/>
          <a:stretch>
            <a:fillRect/>
          </a:stretch>
        </p:blipFill>
        <p:spPr>
          <a:xfrm>
            <a:off x="6861726" y="4349743"/>
            <a:ext cx="3401568" cy="1984248"/>
          </a:xfrm>
          <a:prstGeom prst="rect">
            <a:avLst/>
          </a:prstGeom>
        </p:spPr>
      </p:pic>
      <p:sp>
        <p:nvSpPr>
          <p:cNvPr id="22" name="TextBox 21">
            <a:extLst>
              <a:ext uri="{FF2B5EF4-FFF2-40B4-BE49-F238E27FC236}">
                <a16:creationId xmlns:a16="http://schemas.microsoft.com/office/drawing/2014/main" id="{581BAE06-CEE8-3F46-B43F-5E5B5BEDAE43}"/>
              </a:ext>
            </a:extLst>
          </p:cNvPr>
          <p:cNvSpPr txBox="1"/>
          <p:nvPr/>
        </p:nvSpPr>
        <p:spPr>
          <a:xfrm>
            <a:off x="4317599" y="1130671"/>
            <a:ext cx="1639956" cy="369332"/>
          </a:xfrm>
          <a:prstGeom prst="rect">
            <a:avLst/>
          </a:prstGeom>
          <a:noFill/>
        </p:spPr>
        <p:txBody>
          <a:bodyPr wrap="square" rtlCol="0">
            <a:spAutoFit/>
          </a:bodyPr>
          <a:lstStyle/>
          <a:p>
            <a:r>
              <a:rPr lang="en-US" dirty="0"/>
              <a:t>Ball pivoting</a:t>
            </a:r>
          </a:p>
        </p:txBody>
      </p:sp>
      <p:sp>
        <p:nvSpPr>
          <p:cNvPr id="24" name="TextBox 23">
            <a:extLst>
              <a:ext uri="{FF2B5EF4-FFF2-40B4-BE49-F238E27FC236}">
                <a16:creationId xmlns:a16="http://schemas.microsoft.com/office/drawing/2014/main" id="{30F515E7-79D2-8644-3A43-8C93488424BA}"/>
              </a:ext>
            </a:extLst>
          </p:cNvPr>
          <p:cNvSpPr txBox="1"/>
          <p:nvPr/>
        </p:nvSpPr>
        <p:spPr>
          <a:xfrm>
            <a:off x="4317599" y="3000617"/>
            <a:ext cx="1639956" cy="369332"/>
          </a:xfrm>
          <a:prstGeom prst="rect">
            <a:avLst/>
          </a:prstGeom>
          <a:noFill/>
        </p:spPr>
        <p:txBody>
          <a:bodyPr wrap="square" rtlCol="0">
            <a:spAutoFit/>
          </a:bodyPr>
          <a:lstStyle/>
          <a:p>
            <a:r>
              <a:rPr lang="en-US" dirty="0"/>
              <a:t>Alpha shape</a:t>
            </a:r>
          </a:p>
        </p:txBody>
      </p:sp>
      <p:sp>
        <p:nvSpPr>
          <p:cNvPr id="25" name="TextBox 24">
            <a:extLst>
              <a:ext uri="{FF2B5EF4-FFF2-40B4-BE49-F238E27FC236}">
                <a16:creationId xmlns:a16="http://schemas.microsoft.com/office/drawing/2014/main" id="{008F472E-73A5-7F3A-634C-E8780DF6405E}"/>
              </a:ext>
            </a:extLst>
          </p:cNvPr>
          <p:cNvSpPr txBox="1"/>
          <p:nvPr/>
        </p:nvSpPr>
        <p:spPr>
          <a:xfrm>
            <a:off x="4317599" y="5259191"/>
            <a:ext cx="1639956" cy="369332"/>
          </a:xfrm>
          <a:prstGeom prst="rect">
            <a:avLst/>
          </a:prstGeom>
          <a:noFill/>
        </p:spPr>
        <p:txBody>
          <a:bodyPr wrap="square" rtlCol="0">
            <a:spAutoFit/>
          </a:bodyPr>
          <a:lstStyle/>
          <a:p>
            <a:r>
              <a:rPr lang="en-US" dirty="0" err="1"/>
              <a:t>poisson</a:t>
            </a:r>
            <a:endParaRPr lang="en-US" dirty="0"/>
          </a:p>
        </p:txBody>
      </p:sp>
      <p:sp>
        <p:nvSpPr>
          <p:cNvPr id="26" name="TextBox 25">
            <a:extLst>
              <a:ext uri="{FF2B5EF4-FFF2-40B4-BE49-F238E27FC236}">
                <a16:creationId xmlns:a16="http://schemas.microsoft.com/office/drawing/2014/main" id="{056157FC-838D-1A0C-E701-AC8364B7C7C6}"/>
              </a:ext>
            </a:extLst>
          </p:cNvPr>
          <p:cNvSpPr txBox="1"/>
          <p:nvPr/>
        </p:nvSpPr>
        <p:spPr>
          <a:xfrm>
            <a:off x="10253048" y="1130671"/>
            <a:ext cx="1862751" cy="369332"/>
          </a:xfrm>
          <a:prstGeom prst="rect">
            <a:avLst/>
          </a:prstGeom>
          <a:noFill/>
        </p:spPr>
        <p:txBody>
          <a:bodyPr wrap="square" rtlCol="0">
            <a:spAutoFit/>
          </a:bodyPr>
          <a:lstStyle/>
          <a:p>
            <a:r>
              <a:rPr lang="en-US" dirty="0"/>
              <a:t>DL 1000 epochs</a:t>
            </a:r>
          </a:p>
        </p:txBody>
      </p:sp>
      <p:sp>
        <p:nvSpPr>
          <p:cNvPr id="27" name="TextBox 26">
            <a:extLst>
              <a:ext uri="{FF2B5EF4-FFF2-40B4-BE49-F238E27FC236}">
                <a16:creationId xmlns:a16="http://schemas.microsoft.com/office/drawing/2014/main" id="{50A1799A-F153-88B1-053B-DCA1E56ABF59}"/>
              </a:ext>
            </a:extLst>
          </p:cNvPr>
          <p:cNvSpPr txBox="1"/>
          <p:nvPr/>
        </p:nvSpPr>
        <p:spPr>
          <a:xfrm>
            <a:off x="10253048" y="3000617"/>
            <a:ext cx="1753421" cy="369332"/>
          </a:xfrm>
          <a:prstGeom prst="rect">
            <a:avLst/>
          </a:prstGeom>
          <a:noFill/>
        </p:spPr>
        <p:txBody>
          <a:bodyPr wrap="square" rtlCol="0">
            <a:spAutoFit/>
          </a:bodyPr>
          <a:lstStyle/>
          <a:p>
            <a:r>
              <a:rPr lang="en-US" dirty="0"/>
              <a:t>DL 3000 epochs</a:t>
            </a:r>
          </a:p>
        </p:txBody>
      </p:sp>
      <p:sp>
        <p:nvSpPr>
          <p:cNvPr id="28" name="TextBox 27">
            <a:extLst>
              <a:ext uri="{FF2B5EF4-FFF2-40B4-BE49-F238E27FC236}">
                <a16:creationId xmlns:a16="http://schemas.microsoft.com/office/drawing/2014/main" id="{1C943895-E036-F15E-D9AB-6F403C7AE12C}"/>
              </a:ext>
            </a:extLst>
          </p:cNvPr>
          <p:cNvSpPr txBox="1"/>
          <p:nvPr/>
        </p:nvSpPr>
        <p:spPr>
          <a:xfrm>
            <a:off x="10253049" y="5259191"/>
            <a:ext cx="1753420" cy="369332"/>
          </a:xfrm>
          <a:prstGeom prst="rect">
            <a:avLst/>
          </a:prstGeom>
          <a:noFill/>
        </p:spPr>
        <p:txBody>
          <a:bodyPr wrap="square" rtlCol="0">
            <a:spAutoFit/>
          </a:bodyPr>
          <a:lstStyle/>
          <a:p>
            <a:r>
              <a:rPr lang="en-US" dirty="0"/>
              <a:t>DL 6000 epochs</a:t>
            </a:r>
          </a:p>
        </p:txBody>
      </p:sp>
    </p:spTree>
    <p:extLst>
      <p:ext uri="{BB962C8B-B14F-4D97-AF65-F5344CB8AC3E}">
        <p14:creationId xmlns:p14="http://schemas.microsoft.com/office/powerpoint/2010/main" val="1347668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EAE6-C9FC-0C4E-207A-7CB7B172132C}"/>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755DD48-D6CD-C083-858F-5F85F4584F97}"/>
              </a:ext>
            </a:extLst>
          </p:cNvPr>
          <p:cNvSpPr>
            <a:spLocks noGrp="1"/>
          </p:cNvSpPr>
          <p:nvPr>
            <p:ph idx="1"/>
          </p:nvPr>
        </p:nvSpPr>
        <p:spPr/>
        <p:txBody>
          <a:bodyPr/>
          <a:lstStyle/>
          <a:p>
            <a:pPr lvl="1"/>
            <a:r>
              <a:rPr lang="en-US" dirty="0"/>
              <a:t>Alpha shape reconstruction works best</a:t>
            </a:r>
          </a:p>
          <a:p>
            <a:pPr lvl="1"/>
            <a:r>
              <a:rPr lang="en-US" dirty="0"/>
              <a:t>Ball pivoting cannot produce complete surface, while </a:t>
            </a:r>
            <a:r>
              <a:rPr lang="en-US" dirty="0" err="1"/>
              <a:t>poisson</a:t>
            </a:r>
            <a:r>
              <a:rPr lang="en-US" dirty="0"/>
              <a:t> produce excessive </a:t>
            </a:r>
            <a:r>
              <a:rPr lang="en-US" altLang="zh-CN" dirty="0"/>
              <a:t>surface</a:t>
            </a:r>
          </a:p>
          <a:p>
            <a:pPr lvl="1"/>
            <a:r>
              <a:rPr lang="en-US" altLang="zh-CN" dirty="0"/>
              <a:t>DL is the worst</a:t>
            </a:r>
          </a:p>
          <a:p>
            <a:pPr lvl="1"/>
            <a:r>
              <a:rPr lang="en-US" altLang="zh-CN" dirty="0"/>
              <a:t>Mesh quality depends largely on </a:t>
            </a:r>
            <a:r>
              <a:rPr lang="en-US" altLang="zh-CN"/>
              <a:t>point cloud (dataset) </a:t>
            </a:r>
            <a:r>
              <a:rPr lang="en-US" altLang="zh-CN" dirty="0"/>
              <a:t>quality, so point cloud processing is important</a:t>
            </a:r>
          </a:p>
          <a:p>
            <a:pPr lvl="1"/>
            <a:r>
              <a:rPr lang="en-US" altLang="zh-CN" dirty="0"/>
              <a:t>Mesh processing is also important to get a smooth, watertight surface</a:t>
            </a:r>
          </a:p>
        </p:txBody>
      </p:sp>
    </p:spTree>
    <p:extLst>
      <p:ext uri="{BB962C8B-B14F-4D97-AF65-F5344CB8AC3E}">
        <p14:creationId xmlns:p14="http://schemas.microsoft.com/office/powerpoint/2010/main" val="1186686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a:extLst>
              <a:ext uri="{FF2B5EF4-FFF2-40B4-BE49-F238E27FC236}">
                <a16:creationId xmlns:a16="http://schemas.microsoft.com/office/drawing/2014/main" id="{123807DF-62D6-C40C-2CAC-DE3B28F0DBE0}"/>
              </a:ext>
            </a:extLst>
          </p:cNvPr>
          <p:cNvSpPr/>
          <p:nvPr/>
        </p:nvSpPr>
        <p:spPr>
          <a:xfrm>
            <a:off x="1263191" y="4468305"/>
            <a:ext cx="10737131" cy="895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3765B-D736-A338-468B-0BE2AE812D59}"/>
              </a:ext>
            </a:extLst>
          </p:cNvPr>
          <p:cNvSpPr>
            <a:spLocks noGrp="1"/>
          </p:cNvSpPr>
          <p:nvPr>
            <p:ph type="title"/>
          </p:nvPr>
        </p:nvSpPr>
        <p:spPr/>
        <p:txBody>
          <a:bodyPr/>
          <a:lstStyle/>
          <a:p>
            <a:r>
              <a:rPr lang="en-US" dirty="0"/>
              <a:t>Point cloud processing</a:t>
            </a:r>
          </a:p>
        </p:txBody>
      </p:sp>
      <p:sp>
        <p:nvSpPr>
          <p:cNvPr id="3" name="Content Placeholder 2">
            <a:extLst>
              <a:ext uri="{FF2B5EF4-FFF2-40B4-BE49-F238E27FC236}">
                <a16:creationId xmlns:a16="http://schemas.microsoft.com/office/drawing/2014/main" id="{8F7F872C-5C42-D618-2C35-B0666FCC3AA2}"/>
              </a:ext>
            </a:extLst>
          </p:cNvPr>
          <p:cNvSpPr>
            <a:spLocks noGrp="1"/>
          </p:cNvSpPr>
          <p:nvPr>
            <p:ph idx="1"/>
          </p:nvPr>
        </p:nvSpPr>
        <p:spPr/>
        <p:txBody>
          <a:bodyPr/>
          <a:lstStyle/>
          <a:p>
            <a:pPr marL="450342" indent="-285750">
              <a:buFont typeface="Arial" panose="020B0604020202020204" pitchFamily="34" charset="0"/>
              <a:buChar char="•"/>
            </a:pPr>
            <a:r>
              <a:rPr lang="en-US" dirty="0">
                <a:latin typeface="Lato" panose="020F0502020204030203" pitchFamily="34" charset="0"/>
              </a:rPr>
              <a:t>voxel down sampling</a:t>
            </a:r>
            <a:endParaRPr lang="en-US" b="0" i="0" dirty="0">
              <a:effectLst/>
              <a:latin typeface="Lato" panose="020F0502020204030203" pitchFamily="34" charset="0"/>
            </a:endParaRPr>
          </a:p>
          <a:p>
            <a:pPr marL="450342" indent="-285750">
              <a:buFont typeface="Arial" panose="020B0604020202020204" pitchFamily="34" charset="0"/>
              <a:buChar char="•"/>
            </a:pPr>
            <a:r>
              <a:rPr lang="en-US" b="0" i="0" dirty="0">
                <a:effectLst/>
                <a:latin typeface="Lato" panose="020F0502020204030203" pitchFamily="34" charset="0"/>
              </a:rPr>
              <a:t>remove outlier: </a:t>
            </a:r>
            <a:r>
              <a:rPr lang="en-US" b="0" i="0" dirty="0">
                <a:solidFill>
                  <a:srgbClr val="FF0000"/>
                </a:solidFill>
                <a:effectLst/>
                <a:latin typeface="Lato" panose="020F0502020204030203" pitchFamily="34" charset="0"/>
              </a:rPr>
              <a:t>radius</a:t>
            </a:r>
            <a:r>
              <a:rPr lang="en-US" b="0" i="0" dirty="0">
                <a:effectLst/>
                <a:latin typeface="Lato" panose="020F0502020204030203" pitchFamily="34" charset="0"/>
              </a:rPr>
              <a:t>, statistical</a:t>
            </a:r>
          </a:p>
          <a:p>
            <a:pPr marL="450342" indent="-285750">
              <a:buFont typeface="Arial" panose="020B0604020202020204" pitchFamily="34" charset="0"/>
              <a:buChar char="•"/>
            </a:pPr>
            <a:r>
              <a:rPr lang="en-US" b="0" i="0" dirty="0">
                <a:effectLst/>
                <a:latin typeface="Lato" panose="020F0502020204030203" pitchFamily="34" charset="0"/>
              </a:rPr>
              <a:t>compute normal: </a:t>
            </a:r>
            <a:r>
              <a:rPr lang="en-US" b="0" i="0" dirty="0">
                <a:solidFill>
                  <a:srgbClr val="FF0000"/>
                </a:solidFill>
                <a:effectLst/>
                <a:latin typeface="Lato" panose="020F0502020204030203" pitchFamily="34" charset="0"/>
              </a:rPr>
              <a:t>nearest neighbor search</a:t>
            </a:r>
            <a:r>
              <a:rPr lang="en-US" b="0" i="0" dirty="0">
                <a:effectLst/>
                <a:latin typeface="Lato" panose="020F0502020204030203" pitchFamily="34" charset="0"/>
              </a:rPr>
              <a:t>, </a:t>
            </a:r>
            <a:r>
              <a:rPr lang="en-US" b="0" i="0" dirty="0">
                <a:solidFill>
                  <a:srgbClr val="404040"/>
                </a:solidFill>
                <a:effectLst/>
                <a:latin typeface="Lato" panose="020F0502020204030203" pitchFamily="34" charset="0"/>
              </a:rPr>
              <a:t>consistent tangent plane</a:t>
            </a:r>
            <a:endParaRPr lang="en-US" b="0" i="0" dirty="0">
              <a:effectLst/>
              <a:latin typeface="Lato" panose="020F0502020204030203" pitchFamily="34" charset="0"/>
            </a:endParaRPr>
          </a:p>
          <a:p>
            <a:pPr marL="450342" indent="-285750">
              <a:buFont typeface="Arial" panose="020B0604020202020204" pitchFamily="34" charset="0"/>
              <a:buChar char="•"/>
            </a:pPr>
            <a:r>
              <a:rPr lang="en-US" b="0" i="0" dirty="0">
                <a:effectLst/>
                <a:latin typeface="Lato" panose="020F0502020204030203" pitchFamily="34" charset="0"/>
              </a:rPr>
              <a:t>convex hull (for DL)</a:t>
            </a:r>
          </a:p>
          <a:p>
            <a:endParaRPr lang="en-US" dirty="0"/>
          </a:p>
        </p:txBody>
      </p:sp>
      <p:graphicFrame>
        <p:nvGraphicFramePr>
          <p:cNvPr id="5" name="Diagram 4">
            <a:extLst>
              <a:ext uri="{FF2B5EF4-FFF2-40B4-BE49-F238E27FC236}">
                <a16:creationId xmlns:a16="http://schemas.microsoft.com/office/drawing/2014/main" id="{9FD07FAE-ADE2-AF2B-8C48-80FE0BE3A691}"/>
              </a:ext>
            </a:extLst>
          </p:cNvPr>
          <p:cNvGraphicFramePr/>
          <p:nvPr>
            <p:extLst>
              <p:ext uri="{D42A27DB-BD31-4B8C-83A1-F6EECF244321}">
                <p14:modId xmlns:p14="http://schemas.microsoft.com/office/powerpoint/2010/main" val="2464405515"/>
              </p:ext>
            </p:extLst>
          </p:nvPr>
        </p:nvGraphicFramePr>
        <p:xfrm>
          <a:off x="625939" y="4005174"/>
          <a:ext cx="10529741" cy="1981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853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90CE-C9D9-E074-5940-BBBC0FC0C016}"/>
              </a:ext>
            </a:extLst>
          </p:cNvPr>
          <p:cNvSpPr>
            <a:spLocks noGrp="1"/>
          </p:cNvSpPr>
          <p:nvPr>
            <p:ph type="title"/>
          </p:nvPr>
        </p:nvSpPr>
        <p:spPr>
          <a:xfrm>
            <a:off x="1097280" y="160318"/>
            <a:ext cx="10058400" cy="1450757"/>
          </a:xfrm>
        </p:spPr>
        <p:txBody>
          <a:bodyPr/>
          <a:lstStyle/>
          <a:p>
            <a:r>
              <a:rPr lang="en-US" b="0" i="0" dirty="0">
                <a:effectLst/>
              </a:rPr>
              <a:t>reconstruction methods</a:t>
            </a:r>
            <a:endParaRPr lang="en-US" dirty="0"/>
          </a:p>
        </p:txBody>
      </p:sp>
      <p:sp>
        <p:nvSpPr>
          <p:cNvPr id="3" name="Content Placeholder 2">
            <a:extLst>
              <a:ext uri="{FF2B5EF4-FFF2-40B4-BE49-F238E27FC236}">
                <a16:creationId xmlns:a16="http://schemas.microsoft.com/office/drawing/2014/main" id="{468DE999-BD58-D5A4-A2E2-CACDBCDC7FEB}"/>
              </a:ext>
            </a:extLst>
          </p:cNvPr>
          <p:cNvSpPr>
            <a:spLocks noGrp="1"/>
          </p:cNvSpPr>
          <p:nvPr>
            <p:ph idx="1"/>
          </p:nvPr>
        </p:nvSpPr>
        <p:spPr/>
        <p:txBody>
          <a:bodyPr/>
          <a:lstStyle/>
          <a:p>
            <a:pPr marL="621792" indent="-457200">
              <a:buFont typeface="+mj-lt"/>
              <a:buAutoNum type="arabicPeriod"/>
            </a:pPr>
            <a:r>
              <a:rPr lang="en-US" b="0" i="0" dirty="0">
                <a:effectLst/>
              </a:rPr>
              <a:t>ball pivoting</a:t>
            </a:r>
          </a:p>
          <a:p>
            <a:pPr marL="621792" indent="-457200">
              <a:buFont typeface="+mj-lt"/>
              <a:buAutoNum type="arabicPeriod"/>
            </a:pPr>
            <a:r>
              <a:rPr lang="en-US" b="0" i="0" dirty="0">
                <a:solidFill>
                  <a:srgbClr val="FF0000"/>
                </a:solidFill>
                <a:effectLst/>
              </a:rPr>
              <a:t>alpha shapes</a:t>
            </a:r>
          </a:p>
          <a:p>
            <a:pPr marL="621792" indent="-457200">
              <a:buFont typeface="+mj-lt"/>
              <a:buAutoNum type="arabicPeriod"/>
            </a:pPr>
            <a:r>
              <a:rPr lang="en-US" b="0" i="0" dirty="0" err="1">
                <a:effectLst/>
              </a:rPr>
              <a:t>poisson</a:t>
            </a:r>
            <a:endParaRPr lang="en-US" b="0" i="0" dirty="0">
              <a:effectLst/>
            </a:endParaRPr>
          </a:p>
          <a:p>
            <a:pPr marL="621792" indent="-457200">
              <a:buFont typeface="+mj-lt"/>
              <a:buAutoNum type="arabicPeriod"/>
            </a:pPr>
            <a:r>
              <a:rPr lang="en-US" b="0" i="0" dirty="0">
                <a:effectLst/>
              </a:rPr>
              <a:t>DL: point2mesh</a:t>
            </a:r>
          </a:p>
          <a:p>
            <a:endParaRPr lang="en-US" dirty="0"/>
          </a:p>
        </p:txBody>
      </p:sp>
      <p:pic>
        <p:nvPicPr>
          <p:cNvPr id="1026" name="Picture 2">
            <a:extLst>
              <a:ext uri="{FF2B5EF4-FFF2-40B4-BE49-F238E27FC236}">
                <a16:creationId xmlns:a16="http://schemas.microsoft.com/office/drawing/2014/main" id="{8849E3DA-8EE9-836E-29DC-C13D11E80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5004" y="4359960"/>
            <a:ext cx="2681282" cy="1510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Ball Pivoting Algorithm in 2D. (a) A circle of radius &amp; pivots from sample point to sample point, connecting them with edges. (b) When the sampling density is too low, some of the edges will not be created, leaving holes. (c) When the curvature of the manifold is larger than Ia&amp;, some of the sample points will not be reached by the pivoting ball, and features will be missed.  ">
            <a:extLst>
              <a:ext uri="{FF2B5EF4-FFF2-40B4-BE49-F238E27FC236}">
                <a16:creationId xmlns:a16="http://schemas.microsoft.com/office/drawing/2014/main" id="{C868C5F2-0AAD-CB0C-B76E-3E389EBEB7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5079" y="1845734"/>
            <a:ext cx="4232345" cy="16033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pha shapes: determining 3D shape complexity across morphologically  diverse structures | BMC Ecology and Evolution | Full Text">
            <a:extLst>
              <a:ext uri="{FF2B5EF4-FFF2-40B4-BE49-F238E27FC236}">
                <a16:creationId xmlns:a16="http://schemas.microsoft.com/office/drawing/2014/main" id="{94DF33E8-7858-FAED-0C21-8CDF1F199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9628" y="1781776"/>
            <a:ext cx="2512035" cy="20756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drawing of a heart&#10;&#10;Description automatically generated with low confidence">
            <a:extLst>
              <a:ext uri="{FF2B5EF4-FFF2-40B4-BE49-F238E27FC236}">
                <a16:creationId xmlns:a16="http://schemas.microsoft.com/office/drawing/2014/main" id="{A171B647-EAFA-AFC9-87EE-44B85B2C35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9204" y="4264880"/>
            <a:ext cx="4704094" cy="18388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328D11-0F5A-FE36-79BD-F75016BD4267}"/>
              </a:ext>
            </a:extLst>
          </p:cNvPr>
          <p:cNvSpPr txBox="1"/>
          <p:nvPr/>
        </p:nvSpPr>
        <p:spPr>
          <a:xfrm>
            <a:off x="5407803" y="3575847"/>
            <a:ext cx="506896"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8816EC6D-21C8-6E03-719B-34C876A82735}"/>
              </a:ext>
            </a:extLst>
          </p:cNvPr>
          <p:cNvSpPr txBox="1"/>
          <p:nvPr/>
        </p:nvSpPr>
        <p:spPr>
          <a:xfrm>
            <a:off x="10051774" y="3907407"/>
            <a:ext cx="506896" cy="369332"/>
          </a:xfrm>
          <a:prstGeom prst="rect">
            <a:avLst/>
          </a:prstGeom>
          <a:noFill/>
        </p:spPr>
        <p:txBody>
          <a:bodyPr wrap="square" rtlCol="0">
            <a:spAutoFit/>
          </a:bodyPr>
          <a:lstStyle/>
          <a:p>
            <a:r>
              <a:rPr lang="en-US" dirty="0"/>
              <a:t>2.</a:t>
            </a:r>
          </a:p>
        </p:txBody>
      </p:sp>
      <p:sp>
        <p:nvSpPr>
          <p:cNvPr id="6" name="TextBox 5">
            <a:extLst>
              <a:ext uri="{FF2B5EF4-FFF2-40B4-BE49-F238E27FC236}">
                <a16:creationId xmlns:a16="http://schemas.microsoft.com/office/drawing/2014/main" id="{83A4691C-86FE-63BB-C97C-8DF02E4CE0BF}"/>
              </a:ext>
            </a:extLst>
          </p:cNvPr>
          <p:cNvSpPr txBox="1"/>
          <p:nvPr/>
        </p:nvSpPr>
        <p:spPr>
          <a:xfrm>
            <a:off x="5407803" y="5868192"/>
            <a:ext cx="506896" cy="369332"/>
          </a:xfrm>
          <a:prstGeom prst="rect">
            <a:avLst/>
          </a:prstGeom>
          <a:noFill/>
        </p:spPr>
        <p:txBody>
          <a:bodyPr wrap="square" rtlCol="0">
            <a:spAutoFit/>
          </a:bodyPr>
          <a:lstStyle/>
          <a:p>
            <a:r>
              <a:rPr lang="en-US" dirty="0"/>
              <a:t>3.</a:t>
            </a:r>
          </a:p>
        </p:txBody>
      </p:sp>
      <p:sp>
        <p:nvSpPr>
          <p:cNvPr id="7" name="TextBox 6">
            <a:extLst>
              <a:ext uri="{FF2B5EF4-FFF2-40B4-BE49-F238E27FC236}">
                <a16:creationId xmlns:a16="http://schemas.microsoft.com/office/drawing/2014/main" id="{D1FB4867-174D-2A55-C3F1-80BEA3923A87}"/>
              </a:ext>
            </a:extLst>
          </p:cNvPr>
          <p:cNvSpPr txBox="1"/>
          <p:nvPr/>
        </p:nvSpPr>
        <p:spPr>
          <a:xfrm>
            <a:off x="10080382" y="5868192"/>
            <a:ext cx="506896"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79591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90CE-C9D9-E074-5940-BBBC0FC0C016}"/>
              </a:ext>
            </a:extLst>
          </p:cNvPr>
          <p:cNvSpPr>
            <a:spLocks noGrp="1"/>
          </p:cNvSpPr>
          <p:nvPr>
            <p:ph type="title"/>
          </p:nvPr>
        </p:nvSpPr>
        <p:spPr>
          <a:xfrm>
            <a:off x="1097280" y="-286252"/>
            <a:ext cx="10058400" cy="1450757"/>
          </a:xfrm>
        </p:spPr>
        <p:txBody>
          <a:bodyPr/>
          <a:lstStyle/>
          <a:p>
            <a:r>
              <a:rPr lang="en-US" b="0" i="0" dirty="0">
                <a:effectLst/>
              </a:rPr>
              <a:t>reconstruction methods</a:t>
            </a:r>
            <a:endParaRPr lang="en-US" dirty="0"/>
          </a:p>
        </p:txBody>
      </p:sp>
      <p:sp>
        <p:nvSpPr>
          <p:cNvPr id="3" name="Content Placeholder 2">
            <a:extLst>
              <a:ext uri="{FF2B5EF4-FFF2-40B4-BE49-F238E27FC236}">
                <a16:creationId xmlns:a16="http://schemas.microsoft.com/office/drawing/2014/main" id="{468DE999-BD58-D5A4-A2E2-CACDBCDC7FEB}"/>
              </a:ext>
            </a:extLst>
          </p:cNvPr>
          <p:cNvSpPr>
            <a:spLocks noGrp="1"/>
          </p:cNvSpPr>
          <p:nvPr>
            <p:ph idx="1"/>
          </p:nvPr>
        </p:nvSpPr>
        <p:spPr/>
        <p:txBody>
          <a:bodyPr/>
          <a:lstStyle/>
          <a:p>
            <a:pPr marL="621792" indent="-457200">
              <a:buFont typeface="+mj-lt"/>
              <a:buAutoNum type="arabicPeriod"/>
            </a:pPr>
            <a:r>
              <a:rPr lang="en-US" b="0" i="0" dirty="0">
                <a:effectLst/>
              </a:rPr>
              <a:t>ball pivoting</a:t>
            </a:r>
          </a:p>
          <a:p>
            <a:pPr marL="621792" indent="-457200">
              <a:buFont typeface="+mj-lt"/>
              <a:buAutoNum type="arabicPeriod"/>
            </a:pPr>
            <a:r>
              <a:rPr lang="en-US" b="0" i="0" dirty="0">
                <a:solidFill>
                  <a:srgbClr val="FF0000"/>
                </a:solidFill>
                <a:effectLst/>
              </a:rPr>
              <a:t>alpha shapes</a:t>
            </a:r>
          </a:p>
          <a:p>
            <a:pPr marL="621792" indent="-457200">
              <a:buFont typeface="+mj-lt"/>
              <a:buAutoNum type="arabicPeriod"/>
            </a:pPr>
            <a:r>
              <a:rPr lang="en-US" b="0" i="0" dirty="0" err="1">
                <a:effectLst/>
              </a:rPr>
              <a:t>poisson</a:t>
            </a:r>
            <a:endParaRPr lang="en-US" b="0" i="0" dirty="0">
              <a:effectLst/>
            </a:endParaRPr>
          </a:p>
          <a:p>
            <a:pPr marL="621792" indent="-457200">
              <a:buFont typeface="+mj-lt"/>
              <a:buAutoNum type="arabicPeriod"/>
            </a:pPr>
            <a:r>
              <a:rPr lang="en-US" b="0" i="0" dirty="0">
                <a:effectLst/>
              </a:rPr>
              <a:t>DL: point2mesh</a:t>
            </a:r>
          </a:p>
          <a:p>
            <a:endParaRPr lang="en-US" dirty="0"/>
          </a:p>
        </p:txBody>
      </p:sp>
      <p:sp>
        <p:nvSpPr>
          <p:cNvPr id="4" name="TextBox 3">
            <a:extLst>
              <a:ext uri="{FF2B5EF4-FFF2-40B4-BE49-F238E27FC236}">
                <a16:creationId xmlns:a16="http://schemas.microsoft.com/office/drawing/2014/main" id="{84328D11-0F5A-FE36-79BD-F75016BD4267}"/>
              </a:ext>
            </a:extLst>
          </p:cNvPr>
          <p:cNvSpPr txBox="1"/>
          <p:nvPr/>
        </p:nvSpPr>
        <p:spPr>
          <a:xfrm>
            <a:off x="6207143" y="3059668"/>
            <a:ext cx="506896"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8816EC6D-21C8-6E03-719B-34C876A82735}"/>
              </a:ext>
            </a:extLst>
          </p:cNvPr>
          <p:cNvSpPr txBox="1"/>
          <p:nvPr/>
        </p:nvSpPr>
        <p:spPr>
          <a:xfrm>
            <a:off x="10180715" y="2963920"/>
            <a:ext cx="506896" cy="369332"/>
          </a:xfrm>
          <a:prstGeom prst="rect">
            <a:avLst/>
          </a:prstGeom>
          <a:noFill/>
        </p:spPr>
        <p:txBody>
          <a:bodyPr wrap="square" rtlCol="0">
            <a:spAutoFit/>
          </a:bodyPr>
          <a:lstStyle/>
          <a:p>
            <a:r>
              <a:rPr lang="en-US" dirty="0"/>
              <a:t>2.</a:t>
            </a:r>
          </a:p>
        </p:txBody>
      </p:sp>
      <p:sp>
        <p:nvSpPr>
          <p:cNvPr id="6" name="TextBox 5">
            <a:extLst>
              <a:ext uri="{FF2B5EF4-FFF2-40B4-BE49-F238E27FC236}">
                <a16:creationId xmlns:a16="http://schemas.microsoft.com/office/drawing/2014/main" id="{83A4691C-86FE-63BB-C97C-8DF02E4CE0BF}"/>
              </a:ext>
            </a:extLst>
          </p:cNvPr>
          <p:cNvSpPr txBox="1"/>
          <p:nvPr/>
        </p:nvSpPr>
        <p:spPr>
          <a:xfrm>
            <a:off x="6023853" y="5572129"/>
            <a:ext cx="506896" cy="369332"/>
          </a:xfrm>
          <a:prstGeom prst="rect">
            <a:avLst/>
          </a:prstGeom>
          <a:noFill/>
        </p:spPr>
        <p:txBody>
          <a:bodyPr wrap="square" rtlCol="0">
            <a:spAutoFit/>
          </a:bodyPr>
          <a:lstStyle/>
          <a:p>
            <a:r>
              <a:rPr lang="en-US" dirty="0"/>
              <a:t>3.</a:t>
            </a:r>
          </a:p>
        </p:txBody>
      </p:sp>
      <p:sp>
        <p:nvSpPr>
          <p:cNvPr id="7" name="TextBox 6">
            <a:extLst>
              <a:ext uri="{FF2B5EF4-FFF2-40B4-BE49-F238E27FC236}">
                <a16:creationId xmlns:a16="http://schemas.microsoft.com/office/drawing/2014/main" id="{D1FB4867-174D-2A55-C3F1-80BEA3923A87}"/>
              </a:ext>
            </a:extLst>
          </p:cNvPr>
          <p:cNvSpPr txBox="1"/>
          <p:nvPr/>
        </p:nvSpPr>
        <p:spPr>
          <a:xfrm>
            <a:off x="10080382" y="5868192"/>
            <a:ext cx="506896" cy="369332"/>
          </a:xfrm>
          <a:prstGeom prst="rect">
            <a:avLst/>
          </a:prstGeom>
          <a:noFill/>
        </p:spPr>
        <p:txBody>
          <a:bodyPr wrap="square" rtlCol="0">
            <a:spAutoFit/>
          </a:bodyPr>
          <a:lstStyle/>
          <a:p>
            <a:r>
              <a:rPr lang="en-US" dirty="0"/>
              <a:t>4.</a:t>
            </a:r>
          </a:p>
        </p:txBody>
      </p:sp>
      <p:pic>
        <p:nvPicPr>
          <p:cNvPr id="8" name="Picture 7">
            <a:extLst>
              <a:ext uri="{FF2B5EF4-FFF2-40B4-BE49-F238E27FC236}">
                <a16:creationId xmlns:a16="http://schemas.microsoft.com/office/drawing/2014/main" id="{7577E5C4-E999-6B02-230B-30653AAC714B}"/>
              </a:ext>
            </a:extLst>
          </p:cNvPr>
          <p:cNvPicPr>
            <a:picLocks noChangeAspect="1"/>
          </p:cNvPicPr>
          <p:nvPr/>
        </p:nvPicPr>
        <p:blipFill>
          <a:blip r:embed="rId3"/>
          <a:stretch>
            <a:fillRect/>
          </a:stretch>
        </p:blipFill>
        <p:spPr>
          <a:xfrm>
            <a:off x="4482716" y="1028598"/>
            <a:ext cx="3589171" cy="1938151"/>
          </a:xfrm>
          <a:prstGeom prst="rect">
            <a:avLst/>
          </a:prstGeom>
        </p:spPr>
      </p:pic>
      <p:pic>
        <p:nvPicPr>
          <p:cNvPr id="9" name="Picture 8">
            <a:extLst>
              <a:ext uri="{FF2B5EF4-FFF2-40B4-BE49-F238E27FC236}">
                <a16:creationId xmlns:a16="http://schemas.microsoft.com/office/drawing/2014/main" id="{7C056071-F580-1895-0ACF-24A649DE2625}"/>
              </a:ext>
            </a:extLst>
          </p:cNvPr>
          <p:cNvPicPr>
            <a:picLocks noChangeAspect="1"/>
          </p:cNvPicPr>
          <p:nvPr/>
        </p:nvPicPr>
        <p:blipFill>
          <a:blip r:embed="rId4"/>
          <a:stretch>
            <a:fillRect/>
          </a:stretch>
        </p:blipFill>
        <p:spPr>
          <a:xfrm>
            <a:off x="8354310" y="999978"/>
            <a:ext cx="3680672" cy="1913949"/>
          </a:xfrm>
          <a:prstGeom prst="rect">
            <a:avLst/>
          </a:prstGeom>
        </p:spPr>
      </p:pic>
      <p:pic>
        <p:nvPicPr>
          <p:cNvPr id="10" name="Picture 9">
            <a:extLst>
              <a:ext uri="{FF2B5EF4-FFF2-40B4-BE49-F238E27FC236}">
                <a16:creationId xmlns:a16="http://schemas.microsoft.com/office/drawing/2014/main" id="{7EC06DD8-E2EC-337D-DCC9-C16D97DFA53B}"/>
              </a:ext>
            </a:extLst>
          </p:cNvPr>
          <p:cNvPicPr>
            <a:picLocks noChangeAspect="1"/>
          </p:cNvPicPr>
          <p:nvPr/>
        </p:nvPicPr>
        <p:blipFill>
          <a:blip r:embed="rId5"/>
          <a:stretch>
            <a:fillRect/>
          </a:stretch>
        </p:blipFill>
        <p:spPr>
          <a:xfrm>
            <a:off x="8876608" y="3349254"/>
            <a:ext cx="2636076" cy="2346107"/>
          </a:xfrm>
          <a:prstGeom prst="rect">
            <a:avLst/>
          </a:prstGeom>
        </p:spPr>
      </p:pic>
      <p:pic>
        <p:nvPicPr>
          <p:cNvPr id="11" name="Picture 10">
            <a:extLst>
              <a:ext uri="{FF2B5EF4-FFF2-40B4-BE49-F238E27FC236}">
                <a16:creationId xmlns:a16="http://schemas.microsoft.com/office/drawing/2014/main" id="{DF487152-1E9D-E2B3-8DF9-56C1C4FCDD3F}"/>
              </a:ext>
            </a:extLst>
          </p:cNvPr>
          <p:cNvPicPr>
            <a:picLocks noChangeAspect="1"/>
          </p:cNvPicPr>
          <p:nvPr/>
        </p:nvPicPr>
        <p:blipFill>
          <a:blip r:embed="rId6"/>
          <a:stretch>
            <a:fillRect/>
          </a:stretch>
        </p:blipFill>
        <p:spPr>
          <a:xfrm>
            <a:off x="4553141" y="3501367"/>
            <a:ext cx="3589170" cy="2022302"/>
          </a:xfrm>
          <a:prstGeom prst="rect">
            <a:avLst/>
          </a:prstGeom>
        </p:spPr>
      </p:pic>
    </p:spTree>
    <p:extLst>
      <p:ext uri="{BB962C8B-B14F-4D97-AF65-F5344CB8AC3E}">
        <p14:creationId xmlns:p14="http://schemas.microsoft.com/office/powerpoint/2010/main" val="1915104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6FEF-6592-A91D-FC67-F02B5C514A27}"/>
              </a:ext>
            </a:extLst>
          </p:cNvPr>
          <p:cNvSpPr>
            <a:spLocks noGrp="1"/>
          </p:cNvSpPr>
          <p:nvPr>
            <p:ph type="title"/>
          </p:nvPr>
        </p:nvSpPr>
        <p:spPr/>
        <p:txBody>
          <a:bodyPr/>
          <a:lstStyle/>
          <a:p>
            <a:r>
              <a:rPr lang="en-US" b="0" i="0" dirty="0">
                <a:effectLst/>
              </a:rPr>
              <a:t>mesh processing</a:t>
            </a:r>
            <a:endParaRPr lang="en-US" dirty="0"/>
          </a:p>
        </p:txBody>
      </p:sp>
      <p:sp>
        <p:nvSpPr>
          <p:cNvPr id="3" name="Content Placeholder 2">
            <a:extLst>
              <a:ext uri="{FF2B5EF4-FFF2-40B4-BE49-F238E27FC236}">
                <a16:creationId xmlns:a16="http://schemas.microsoft.com/office/drawing/2014/main" id="{D3D3C641-38B3-F0DB-AEFB-A7ECAE6DC21F}"/>
              </a:ext>
            </a:extLst>
          </p:cNvPr>
          <p:cNvSpPr>
            <a:spLocks noGrp="1"/>
          </p:cNvSpPr>
          <p:nvPr>
            <p:ph idx="1"/>
          </p:nvPr>
        </p:nvSpPr>
        <p:spPr/>
        <p:txBody>
          <a:bodyPr/>
          <a:lstStyle/>
          <a:p>
            <a:pPr marL="450342" indent="-285750">
              <a:buFont typeface="Arial" panose="020B0604020202020204" pitchFamily="34" charset="0"/>
              <a:buChar char="•"/>
            </a:pPr>
            <a:r>
              <a:rPr lang="en-US" b="0" i="0" dirty="0">
                <a:effectLst/>
              </a:rPr>
              <a:t>filtering: avg, </a:t>
            </a:r>
            <a:r>
              <a:rPr lang="en-US" b="0" i="0" dirty="0">
                <a:solidFill>
                  <a:srgbClr val="FF0000"/>
                </a:solidFill>
                <a:effectLst/>
              </a:rPr>
              <a:t>Laplacian</a:t>
            </a:r>
            <a:r>
              <a:rPr lang="en-US" b="0" i="0" dirty="0">
                <a:effectLst/>
              </a:rPr>
              <a:t>, </a:t>
            </a:r>
            <a:r>
              <a:rPr lang="en-US" b="0" i="0" dirty="0" err="1">
                <a:effectLst/>
              </a:rPr>
              <a:t>taubin</a:t>
            </a:r>
            <a:endParaRPr lang="en-US" b="0" i="0" dirty="0">
              <a:effectLst/>
            </a:endParaRPr>
          </a:p>
          <a:p>
            <a:pPr marL="450342" indent="-285750">
              <a:buFont typeface="Arial" panose="020B0604020202020204" pitchFamily="34" charset="0"/>
              <a:buChar char="•"/>
            </a:pPr>
            <a:r>
              <a:rPr lang="en-US" b="0" i="0" dirty="0">
                <a:effectLst/>
              </a:rPr>
              <a:t>subdivision</a:t>
            </a:r>
          </a:p>
          <a:p>
            <a:endParaRPr lang="en-US" dirty="0"/>
          </a:p>
        </p:txBody>
      </p:sp>
      <p:graphicFrame>
        <p:nvGraphicFramePr>
          <p:cNvPr id="4" name="Diagram 3">
            <a:extLst>
              <a:ext uri="{FF2B5EF4-FFF2-40B4-BE49-F238E27FC236}">
                <a16:creationId xmlns:a16="http://schemas.microsoft.com/office/drawing/2014/main" id="{207B41A6-B762-398E-DA70-9D1D1F8B2508}"/>
              </a:ext>
            </a:extLst>
          </p:cNvPr>
          <p:cNvGraphicFramePr/>
          <p:nvPr>
            <p:extLst>
              <p:ext uri="{D42A27DB-BD31-4B8C-83A1-F6EECF244321}">
                <p14:modId xmlns:p14="http://schemas.microsoft.com/office/powerpoint/2010/main" val="461905749"/>
              </p:ext>
            </p:extLst>
          </p:nvPr>
        </p:nvGraphicFramePr>
        <p:xfrm>
          <a:off x="279661" y="3081594"/>
          <a:ext cx="11632677" cy="3016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24382189-B236-74F9-942A-54D39B5EFA49}"/>
              </a:ext>
            </a:extLst>
          </p:cNvPr>
          <p:cNvCxnSpPr/>
          <p:nvPr/>
        </p:nvCxnSpPr>
        <p:spPr>
          <a:xfrm>
            <a:off x="2875935" y="4395018"/>
            <a:ext cx="1002891" cy="0"/>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7" name="Straight Connector 6">
            <a:extLst>
              <a:ext uri="{FF2B5EF4-FFF2-40B4-BE49-F238E27FC236}">
                <a16:creationId xmlns:a16="http://schemas.microsoft.com/office/drawing/2014/main" id="{A4565B10-2DFA-4C51-DF8D-4E86273C934E}"/>
              </a:ext>
            </a:extLst>
          </p:cNvPr>
          <p:cNvCxnSpPr/>
          <p:nvPr/>
        </p:nvCxnSpPr>
        <p:spPr>
          <a:xfrm>
            <a:off x="6553199" y="4281947"/>
            <a:ext cx="1002891" cy="0"/>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35F54292-EAF9-B6D1-A9CF-1EB7B97836A2}"/>
              </a:ext>
            </a:extLst>
          </p:cNvPr>
          <p:cNvCxnSpPr/>
          <p:nvPr/>
        </p:nvCxnSpPr>
        <p:spPr>
          <a:xfrm>
            <a:off x="10654234" y="4444178"/>
            <a:ext cx="1002891" cy="0"/>
          </a:xfrm>
          <a:prstGeom prst="line">
            <a:avLst/>
          </a:prstGeom>
          <a:ln w="381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6057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0D44-2A54-6A4E-49BC-9EB2929F2550}"/>
              </a:ext>
            </a:extLst>
          </p:cNvPr>
          <p:cNvSpPr>
            <a:spLocks noGrp="1"/>
          </p:cNvSpPr>
          <p:nvPr>
            <p:ph type="title"/>
          </p:nvPr>
        </p:nvSpPr>
        <p:spPr/>
        <p:txBody>
          <a:bodyPr/>
          <a:lstStyle/>
          <a:p>
            <a:r>
              <a:rPr lang="en-US" dirty="0"/>
              <a:t>Pipeline</a:t>
            </a:r>
          </a:p>
        </p:txBody>
      </p:sp>
      <p:sp>
        <p:nvSpPr>
          <p:cNvPr id="3" name="Content Placeholder 2">
            <a:extLst>
              <a:ext uri="{FF2B5EF4-FFF2-40B4-BE49-F238E27FC236}">
                <a16:creationId xmlns:a16="http://schemas.microsoft.com/office/drawing/2014/main" id="{BBB22E39-C0EA-1300-A689-1C8BD721CCA5}"/>
              </a:ext>
            </a:extLst>
          </p:cNvPr>
          <p:cNvSpPr>
            <a:spLocks noGrp="1"/>
          </p:cNvSpPr>
          <p:nvPr>
            <p:ph idx="1"/>
          </p:nvPr>
        </p:nvSpPr>
        <p:spPr/>
        <p:txBody>
          <a:bodyPr>
            <a:normAutofit/>
          </a:bodyPr>
          <a:lstStyle/>
          <a:p>
            <a:pPr algn="l">
              <a:buFont typeface="Arial" panose="020B0604020202020204" pitchFamily="34" charset="0"/>
              <a:buChar char="•"/>
            </a:pPr>
            <a:r>
              <a:rPr lang="en-US" b="0" i="0" dirty="0">
                <a:effectLst/>
                <a:latin typeface="Lato" panose="020F0502020204030203" pitchFamily="34" charset="0"/>
              </a:rPr>
              <a:t>point cloud processing</a:t>
            </a:r>
          </a:p>
          <a:p>
            <a:pPr marL="742950" lvl="1" indent="-285750" algn="l">
              <a:buFont typeface="Arial" panose="020B0604020202020204" pitchFamily="34" charset="0"/>
              <a:buChar char="•"/>
            </a:pPr>
            <a:r>
              <a:rPr lang="en-US" b="0" i="0" dirty="0">
                <a:effectLst/>
                <a:latin typeface="Lato" panose="020F0502020204030203" pitchFamily="34" charset="0"/>
              </a:rPr>
              <a:t>label selection</a:t>
            </a:r>
          </a:p>
          <a:p>
            <a:pPr marL="742950" lvl="1" indent="-285750" algn="l">
              <a:buFont typeface="Arial" panose="020B0604020202020204" pitchFamily="34" charset="0"/>
              <a:buChar char="•"/>
            </a:pPr>
            <a:r>
              <a:rPr lang="en-US" b="0" i="0" dirty="0">
                <a:effectLst/>
                <a:latin typeface="Lato" panose="020F0502020204030203" pitchFamily="34" charset="0"/>
              </a:rPr>
              <a:t>Voxel down sample</a:t>
            </a:r>
          </a:p>
          <a:p>
            <a:pPr marL="742950" lvl="1" indent="-285750" algn="l">
              <a:buFont typeface="Arial" panose="020B0604020202020204" pitchFamily="34" charset="0"/>
              <a:buChar char="•"/>
            </a:pPr>
            <a:r>
              <a:rPr lang="en-US" b="0" i="0" dirty="0">
                <a:effectLst/>
                <a:latin typeface="Lato" panose="020F0502020204030203" pitchFamily="34" charset="0"/>
              </a:rPr>
              <a:t>remove outlier: radius</a:t>
            </a:r>
          </a:p>
          <a:p>
            <a:pPr marL="742950" lvl="1" indent="-285750" algn="l">
              <a:buFont typeface="Arial" panose="020B0604020202020204" pitchFamily="34" charset="0"/>
              <a:buChar char="•"/>
            </a:pPr>
            <a:r>
              <a:rPr lang="en-US" b="0" i="0" dirty="0">
                <a:effectLst/>
                <a:latin typeface="Lato" panose="020F0502020204030203" pitchFamily="34" charset="0"/>
              </a:rPr>
              <a:t>compute normal: nearest neighbor search</a:t>
            </a:r>
          </a:p>
          <a:p>
            <a:pPr marL="742950" lvl="1" indent="-285750" algn="l">
              <a:buFont typeface="Arial" panose="020B0604020202020204" pitchFamily="34" charset="0"/>
              <a:buChar char="•"/>
            </a:pPr>
            <a:r>
              <a:rPr lang="en-US" b="0" i="0" dirty="0">
                <a:effectLst/>
                <a:latin typeface="Lato" panose="020F0502020204030203" pitchFamily="34" charset="0"/>
              </a:rPr>
              <a:t>convex hull</a:t>
            </a:r>
          </a:p>
          <a:p>
            <a:pPr algn="l">
              <a:buFont typeface="Arial" panose="020B0604020202020204" pitchFamily="34" charset="0"/>
              <a:buChar char="•"/>
            </a:pPr>
            <a:r>
              <a:rPr lang="en-US" b="0" i="0" dirty="0">
                <a:effectLst/>
                <a:latin typeface="Lato" panose="020F0502020204030203" pitchFamily="34" charset="0"/>
              </a:rPr>
              <a:t>reconstruction methods</a:t>
            </a:r>
          </a:p>
          <a:p>
            <a:pPr marL="742950" lvl="1" indent="-285750" algn="l">
              <a:buFont typeface="Arial" panose="020B0604020202020204" pitchFamily="34" charset="0"/>
              <a:buChar char="•"/>
            </a:pPr>
            <a:r>
              <a:rPr lang="en-US" b="0" i="0" dirty="0">
                <a:effectLst/>
                <a:latin typeface="Lato" panose="020F0502020204030203" pitchFamily="34" charset="0"/>
              </a:rPr>
              <a:t>alpha shapes</a:t>
            </a:r>
          </a:p>
          <a:p>
            <a:pPr algn="l">
              <a:buFont typeface="Arial" panose="020B0604020202020204" pitchFamily="34" charset="0"/>
              <a:buChar char="•"/>
            </a:pPr>
            <a:r>
              <a:rPr lang="en-US" b="0" i="0" dirty="0">
                <a:effectLst/>
                <a:latin typeface="Lato" panose="020F0502020204030203" pitchFamily="34" charset="0"/>
              </a:rPr>
              <a:t>mesh processing</a:t>
            </a:r>
          </a:p>
          <a:p>
            <a:pPr marL="742950" lvl="1" indent="-285750" algn="l">
              <a:buFont typeface="Arial" panose="020B0604020202020204" pitchFamily="34" charset="0"/>
              <a:buChar char="•"/>
            </a:pPr>
            <a:r>
              <a:rPr lang="en-US" b="0" i="0" dirty="0">
                <a:effectLst/>
                <a:latin typeface="Lato" panose="020F0502020204030203" pitchFamily="34" charset="0"/>
              </a:rPr>
              <a:t>Filtering: Laplacian</a:t>
            </a:r>
          </a:p>
          <a:p>
            <a:pPr marL="742950" lvl="1" indent="-285750" algn="l">
              <a:buFont typeface="Arial" panose="020B0604020202020204" pitchFamily="34" charset="0"/>
              <a:buChar char="•"/>
            </a:pPr>
            <a:r>
              <a:rPr lang="en-US" b="0" i="0" dirty="0">
                <a:effectLst/>
                <a:latin typeface="Lato" panose="020F0502020204030203" pitchFamily="34" charset="0"/>
              </a:rPr>
              <a:t>subdivision</a:t>
            </a:r>
          </a:p>
          <a:p>
            <a:endParaRPr lang="en-US" dirty="0"/>
          </a:p>
        </p:txBody>
      </p:sp>
    </p:spTree>
    <p:extLst>
      <p:ext uri="{BB962C8B-B14F-4D97-AF65-F5344CB8AC3E}">
        <p14:creationId xmlns:p14="http://schemas.microsoft.com/office/powerpoint/2010/main" val="2758450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29246-701B-3E41-7FB3-9065D48A934A}"/>
              </a:ext>
            </a:extLst>
          </p:cNvPr>
          <p:cNvSpPr>
            <a:spLocks noGrp="1"/>
          </p:cNvSpPr>
          <p:nvPr>
            <p:ph type="title"/>
          </p:nvPr>
        </p:nvSpPr>
        <p:spPr/>
        <p:txBody>
          <a:bodyPr vert="horz" lIns="91440" tIns="45720" rIns="91440" bIns="45720" rtlCol="0" anchor="b">
            <a:normAutofit/>
          </a:bodyPr>
          <a:lstStyle/>
          <a:p>
            <a:r>
              <a:rPr lang="en-US" sz="6000">
                <a:solidFill>
                  <a:schemeClr val="tx1">
                    <a:lumMod val="85000"/>
                    <a:lumOff val="15000"/>
                  </a:schemeClr>
                </a:solidFill>
              </a:rPr>
              <a:t>Result</a:t>
            </a:r>
          </a:p>
        </p:txBody>
      </p:sp>
      <p:pic>
        <p:nvPicPr>
          <p:cNvPr id="6" name="Picture 5">
            <a:extLst>
              <a:ext uri="{FF2B5EF4-FFF2-40B4-BE49-F238E27FC236}">
                <a16:creationId xmlns:a16="http://schemas.microsoft.com/office/drawing/2014/main" id="{18E6A5FF-4EA2-67AB-1EF8-23839A398968}"/>
              </a:ext>
            </a:extLst>
          </p:cNvPr>
          <p:cNvPicPr>
            <a:picLocks noChangeAspect="1"/>
          </p:cNvPicPr>
          <p:nvPr/>
        </p:nvPicPr>
        <p:blipFill>
          <a:blip r:embed="rId2"/>
          <a:stretch>
            <a:fillRect/>
          </a:stretch>
        </p:blipFill>
        <p:spPr>
          <a:xfrm>
            <a:off x="299872" y="1972871"/>
            <a:ext cx="2379628" cy="1951295"/>
          </a:xfrm>
          <a:prstGeom prst="rect">
            <a:avLst/>
          </a:prstGeom>
        </p:spPr>
      </p:pic>
      <p:pic>
        <p:nvPicPr>
          <p:cNvPr id="7" name="Picture 6">
            <a:extLst>
              <a:ext uri="{FF2B5EF4-FFF2-40B4-BE49-F238E27FC236}">
                <a16:creationId xmlns:a16="http://schemas.microsoft.com/office/drawing/2014/main" id="{22DBB39F-6DE9-7A22-24E1-1A9D273CCF06}"/>
              </a:ext>
            </a:extLst>
          </p:cNvPr>
          <p:cNvPicPr>
            <a:picLocks noChangeAspect="1"/>
          </p:cNvPicPr>
          <p:nvPr/>
        </p:nvPicPr>
        <p:blipFill>
          <a:blip r:embed="rId3"/>
          <a:stretch>
            <a:fillRect/>
          </a:stretch>
        </p:blipFill>
        <p:spPr>
          <a:xfrm>
            <a:off x="3074970" y="1972871"/>
            <a:ext cx="3273080" cy="3150339"/>
          </a:xfrm>
          <a:prstGeom prst="rect">
            <a:avLst/>
          </a:prstGeom>
        </p:spPr>
      </p:pic>
      <p:pic>
        <p:nvPicPr>
          <p:cNvPr id="5" name="Picture 4">
            <a:extLst>
              <a:ext uri="{FF2B5EF4-FFF2-40B4-BE49-F238E27FC236}">
                <a16:creationId xmlns:a16="http://schemas.microsoft.com/office/drawing/2014/main" id="{81645590-A6C9-09BD-F632-8C8D8E4E8C62}"/>
              </a:ext>
            </a:extLst>
          </p:cNvPr>
          <p:cNvPicPr>
            <a:picLocks noChangeAspect="1"/>
          </p:cNvPicPr>
          <p:nvPr/>
        </p:nvPicPr>
        <p:blipFill>
          <a:blip r:embed="rId4"/>
          <a:stretch>
            <a:fillRect/>
          </a:stretch>
        </p:blipFill>
        <p:spPr>
          <a:xfrm>
            <a:off x="6743520" y="3763926"/>
            <a:ext cx="4498012" cy="2249006"/>
          </a:xfrm>
          <a:prstGeom prst="rect">
            <a:avLst/>
          </a:prstGeom>
        </p:spPr>
      </p:pic>
      <p:pic>
        <p:nvPicPr>
          <p:cNvPr id="9" name="Picture 8">
            <a:extLst>
              <a:ext uri="{FF2B5EF4-FFF2-40B4-BE49-F238E27FC236}">
                <a16:creationId xmlns:a16="http://schemas.microsoft.com/office/drawing/2014/main" id="{A98FCE13-98FC-4292-5A94-CF4A8ED41F31}"/>
              </a:ext>
            </a:extLst>
          </p:cNvPr>
          <p:cNvPicPr>
            <a:picLocks noChangeAspect="1"/>
          </p:cNvPicPr>
          <p:nvPr/>
        </p:nvPicPr>
        <p:blipFill>
          <a:blip r:embed="rId5"/>
          <a:stretch>
            <a:fillRect/>
          </a:stretch>
        </p:blipFill>
        <p:spPr>
          <a:xfrm>
            <a:off x="6836734" y="175503"/>
            <a:ext cx="4087699" cy="3024897"/>
          </a:xfrm>
          <a:prstGeom prst="rect">
            <a:avLst/>
          </a:prstGeom>
        </p:spPr>
      </p:pic>
      <p:sp>
        <p:nvSpPr>
          <p:cNvPr id="8" name="TextBox 7">
            <a:extLst>
              <a:ext uri="{FF2B5EF4-FFF2-40B4-BE49-F238E27FC236}">
                <a16:creationId xmlns:a16="http://schemas.microsoft.com/office/drawing/2014/main" id="{C5A91B90-EFB6-8B86-37BE-ED11935BED08}"/>
              </a:ext>
            </a:extLst>
          </p:cNvPr>
          <p:cNvSpPr txBox="1"/>
          <p:nvPr/>
        </p:nvSpPr>
        <p:spPr>
          <a:xfrm>
            <a:off x="299872" y="4051005"/>
            <a:ext cx="1784109" cy="646331"/>
          </a:xfrm>
          <a:prstGeom prst="rect">
            <a:avLst/>
          </a:prstGeom>
          <a:noFill/>
        </p:spPr>
        <p:txBody>
          <a:bodyPr wrap="square" rtlCol="0">
            <a:spAutoFit/>
          </a:bodyPr>
          <a:lstStyle/>
          <a:p>
            <a:r>
              <a:rPr lang="en-US" dirty="0"/>
              <a:t>desk_1</a:t>
            </a:r>
          </a:p>
          <a:p>
            <a:endParaRPr lang="en-US" dirty="0"/>
          </a:p>
        </p:txBody>
      </p:sp>
      <p:sp>
        <p:nvSpPr>
          <p:cNvPr id="10" name="TextBox 9">
            <a:extLst>
              <a:ext uri="{FF2B5EF4-FFF2-40B4-BE49-F238E27FC236}">
                <a16:creationId xmlns:a16="http://schemas.microsoft.com/office/drawing/2014/main" id="{FF592D95-B61F-DE46-08D0-C34887D566D0}"/>
              </a:ext>
            </a:extLst>
          </p:cNvPr>
          <p:cNvSpPr txBox="1"/>
          <p:nvPr/>
        </p:nvSpPr>
        <p:spPr>
          <a:xfrm>
            <a:off x="6836734" y="3267114"/>
            <a:ext cx="1784109" cy="646331"/>
          </a:xfrm>
          <a:prstGeom prst="rect">
            <a:avLst/>
          </a:prstGeom>
          <a:noFill/>
        </p:spPr>
        <p:txBody>
          <a:bodyPr wrap="square" rtlCol="0">
            <a:spAutoFit/>
          </a:bodyPr>
          <a:lstStyle/>
          <a:p>
            <a:r>
              <a:rPr lang="en-US" dirty="0"/>
              <a:t>Kitchen_1</a:t>
            </a:r>
          </a:p>
          <a:p>
            <a:endParaRPr lang="en-US" dirty="0"/>
          </a:p>
        </p:txBody>
      </p:sp>
      <p:sp>
        <p:nvSpPr>
          <p:cNvPr id="11" name="TextBox 10">
            <a:extLst>
              <a:ext uri="{FF2B5EF4-FFF2-40B4-BE49-F238E27FC236}">
                <a16:creationId xmlns:a16="http://schemas.microsoft.com/office/drawing/2014/main" id="{685631BF-A1DA-45A1-C700-2F2A610F2029}"/>
              </a:ext>
            </a:extLst>
          </p:cNvPr>
          <p:cNvSpPr txBox="1"/>
          <p:nvPr/>
        </p:nvSpPr>
        <p:spPr>
          <a:xfrm>
            <a:off x="3074970" y="5123210"/>
            <a:ext cx="1784109" cy="646331"/>
          </a:xfrm>
          <a:prstGeom prst="rect">
            <a:avLst/>
          </a:prstGeom>
          <a:noFill/>
        </p:spPr>
        <p:txBody>
          <a:bodyPr wrap="square" rtlCol="0">
            <a:spAutoFit/>
          </a:bodyPr>
          <a:lstStyle/>
          <a:p>
            <a:r>
              <a:rPr lang="en-US" dirty="0"/>
              <a:t>table_1</a:t>
            </a:r>
          </a:p>
          <a:p>
            <a:endParaRPr lang="en-US" dirty="0"/>
          </a:p>
        </p:txBody>
      </p:sp>
      <p:sp>
        <p:nvSpPr>
          <p:cNvPr id="12" name="TextBox 11">
            <a:extLst>
              <a:ext uri="{FF2B5EF4-FFF2-40B4-BE49-F238E27FC236}">
                <a16:creationId xmlns:a16="http://schemas.microsoft.com/office/drawing/2014/main" id="{9890E404-9B6D-4C1F-C4D3-AB7148E8B643}"/>
              </a:ext>
            </a:extLst>
          </p:cNvPr>
          <p:cNvSpPr txBox="1"/>
          <p:nvPr/>
        </p:nvSpPr>
        <p:spPr>
          <a:xfrm>
            <a:off x="6743520" y="5940011"/>
            <a:ext cx="2655661" cy="646331"/>
          </a:xfrm>
          <a:prstGeom prst="rect">
            <a:avLst/>
          </a:prstGeom>
          <a:noFill/>
        </p:spPr>
        <p:txBody>
          <a:bodyPr wrap="square" rtlCol="0">
            <a:spAutoFit/>
          </a:bodyPr>
          <a:lstStyle/>
          <a:p>
            <a:r>
              <a:rPr lang="en-US" dirty="0"/>
              <a:t>Meeting_room_1</a:t>
            </a:r>
          </a:p>
          <a:p>
            <a:endParaRPr lang="en-US" dirty="0"/>
          </a:p>
        </p:txBody>
      </p:sp>
    </p:spTree>
    <p:extLst>
      <p:ext uri="{BB962C8B-B14F-4D97-AF65-F5344CB8AC3E}">
        <p14:creationId xmlns:p14="http://schemas.microsoft.com/office/powerpoint/2010/main" val="111765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0D44-2A54-6A4E-49BC-9EB2929F2550}"/>
              </a:ext>
            </a:extLst>
          </p:cNvPr>
          <p:cNvSpPr>
            <a:spLocks noGrp="1"/>
          </p:cNvSpPr>
          <p:nvPr>
            <p:ph type="title"/>
          </p:nvPr>
        </p:nvSpPr>
        <p:spPr/>
        <p:txBody>
          <a:bodyPr/>
          <a:lstStyle/>
          <a:p>
            <a:r>
              <a:rPr lang="en-US" dirty="0"/>
              <a:t>Results</a:t>
            </a:r>
          </a:p>
        </p:txBody>
      </p:sp>
      <p:graphicFrame>
        <p:nvGraphicFramePr>
          <p:cNvPr id="4" name="Table 4">
            <a:extLst>
              <a:ext uri="{FF2B5EF4-FFF2-40B4-BE49-F238E27FC236}">
                <a16:creationId xmlns:a16="http://schemas.microsoft.com/office/drawing/2014/main" id="{DD6B8F85-FD77-5D19-6E37-772FD5D20FA1}"/>
              </a:ext>
            </a:extLst>
          </p:cNvPr>
          <p:cNvGraphicFramePr>
            <a:graphicFrameLocks noGrp="1"/>
          </p:cNvGraphicFramePr>
          <p:nvPr>
            <p:ph idx="1"/>
            <p:extLst>
              <p:ext uri="{D42A27DB-BD31-4B8C-83A1-F6EECF244321}">
                <p14:modId xmlns:p14="http://schemas.microsoft.com/office/powerpoint/2010/main" val="1788271962"/>
              </p:ext>
            </p:extLst>
          </p:nvPr>
        </p:nvGraphicFramePr>
        <p:xfrm>
          <a:off x="1096963" y="1846263"/>
          <a:ext cx="10058400" cy="1915295"/>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1758068322"/>
                    </a:ext>
                  </a:extLst>
                </a:gridCol>
                <a:gridCol w="5029200">
                  <a:extLst>
                    <a:ext uri="{9D8B030D-6E8A-4147-A177-3AD203B41FA5}">
                      <a16:colId xmlns:a16="http://schemas.microsoft.com/office/drawing/2014/main" val="1609367341"/>
                    </a:ext>
                  </a:extLst>
                </a:gridCol>
              </a:tblGrid>
              <a:tr h="383059">
                <a:tc>
                  <a:txBody>
                    <a:bodyPr/>
                    <a:lstStyle/>
                    <a:p>
                      <a:r>
                        <a:rPr lang="en-US" dirty="0"/>
                        <a:t>Method</a:t>
                      </a:r>
                    </a:p>
                  </a:txBody>
                  <a:tcPr/>
                </a:tc>
                <a:tc>
                  <a:txBody>
                    <a:bodyPr/>
                    <a:lstStyle/>
                    <a:p>
                      <a:r>
                        <a:rPr lang="en-US" dirty="0"/>
                        <a:t>Average Time(s)*</a:t>
                      </a:r>
                    </a:p>
                  </a:txBody>
                  <a:tcPr/>
                </a:tc>
                <a:extLst>
                  <a:ext uri="{0D108BD9-81ED-4DB2-BD59-A6C34878D82A}">
                    <a16:rowId xmlns:a16="http://schemas.microsoft.com/office/drawing/2014/main" val="302476818"/>
                  </a:ext>
                </a:extLst>
              </a:tr>
              <a:tr h="383059">
                <a:tc>
                  <a:txBody>
                    <a:bodyPr/>
                    <a:lstStyle/>
                    <a:p>
                      <a:r>
                        <a:rPr lang="en-US" dirty="0"/>
                        <a:t>Ball pivoting</a:t>
                      </a:r>
                    </a:p>
                  </a:txBody>
                  <a:tcPr/>
                </a:tc>
                <a:tc>
                  <a:txBody>
                    <a:bodyPr/>
                    <a:lstStyle/>
                    <a:p>
                      <a:r>
                        <a:rPr lang="en-US" dirty="0"/>
                        <a:t>39</a:t>
                      </a:r>
                    </a:p>
                  </a:txBody>
                  <a:tcPr/>
                </a:tc>
                <a:extLst>
                  <a:ext uri="{0D108BD9-81ED-4DB2-BD59-A6C34878D82A}">
                    <a16:rowId xmlns:a16="http://schemas.microsoft.com/office/drawing/2014/main" val="4142467587"/>
                  </a:ext>
                </a:extLst>
              </a:tr>
              <a:tr h="383059">
                <a:tc>
                  <a:txBody>
                    <a:bodyPr/>
                    <a:lstStyle/>
                    <a:p>
                      <a:r>
                        <a:rPr lang="en-US" dirty="0"/>
                        <a:t>Alpha shape</a:t>
                      </a:r>
                    </a:p>
                  </a:txBody>
                  <a:tcPr/>
                </a:tc>
                <a:tc>
                  <a:txBody>
                    <a:bodyPr/>
                    <a:lstStyle/>
                    <a:p>
                      <a:r>
                        <a:rPr lang="en-US" dirty="0"/>
                        <a:t>2</a:t>
                      </a:r>
                    </a:p>
                  </a:txBody>
                  <a:tcPr/>
                </a:tc>
                <a:extLst>
                  <a:ext uri="{0D108BD9-81ED-4DB2-BD59-A6C34878D82A}">
                    <a16:rowId xmlns:a16="http://schemas.microsoft.com/office/drawing/2014/main" val="1534400564"/>
                  </a:ext>
                </a:extLst>
              </a:tr>
              <a:tr h="383059">
                <a:tc>
                  <a:txBody>
                    <a:bodyPr/>
                    <a:lstStyle/>
                    <a:p>
                      <a:r>
                        <a:rPr lang="en-US" dirty="0"/>
                        <a:t>Poisson</a:t>
                      </a:r>
                    </a:p>
                  </a:txBody>
                  <a:tcPr/>
                </a:tc>
                <a:tc>
                  <a:txBody>
                    <a:bodyPr/>
                    <a:lstStyle/>
                    <a:p>
                      <a:r>
                        <a:rPr lang="en-US" dirty="0"/>
                        <a:t>2</a:t>
                      </a:r>
                    </a:p>
                  </a:txBody>
                  <a:tcPr/>
                </a:tc>
                <a:extLst>
                  <a:ext uri="{0D108BD9-81ED-4DB2-BD59-A6C34878D82A}">
                    <a16:rowId xmlns:a16="http://schemas.microsoft.com/office/drawing/2014/main" val="732079200"/>
                  </a:ext>
                </a:extLst>
              </a:tr>
              <a:tr h="383059">
                <a:tc>
                  <a:txBody>
                    <a:bodyPr/>
                    <a:lstStyle/>
                    <a:p>
                      <a:r>
                        <a:rPr lang="en-US" dirty="0"/>
                        <a:t>DL: point2mesh</a:t>
                      </a:r>
                    </a:p>
                  </a:txBody>
                  <a:tcPr/>
                </a:tc>
                <a:tc>
                  <a:txBody>
                    <a:bodyPr/>
                    <a:lstStyle/>
                    <a:p>
                      <a:r>
                        <a:rPr lang="en-US" dirty="0"/>
                        <a:t>1491</a:t>
                      </a:r>
                    </a:p>
                  </a:txBody>
                  <a:tcPr/>
                </a:tc>
                <a:extLst>
                  <a:ext uri="{0D108BD9-81ED-4DB2-BD59-A6C34878D82A}">
                    <a16:rowId xmlns:a16="http://schemas.microsoft.com/office/drawing/2014/main" val="4131242161"/>
                  </a:ext>
                </a:extLst>
              </a:tr>
            </a:tbl>
          </a:graphicData>
        </a:graphic>
      </p:graphicFrame>
      <p:sp>
        <p:nvSpPr>
          <p:cNvPr id="5" name="TextBox 4">
            <a:extLst>
              <a:ext uri="{FF2B5EF4-FFF2-40B4-BE49-F238E27FC236}">
                <a16:creationId xmlns:a16="http://schemas.microsoft.com/office/drawing/2014/main" id="{56920BF9-2A5B-1BB5-DBBF-58119AA1728E}"/>
              </a:ext>
            </a:extLst>
          </p:cNvPr>
          <p:cNvSpPr txBox="1"/>
          <p:nvPr/>
        </p:nvSpPr>
        <p:spPr>
          <a:xfrm>
            <a:off x="997889" y="5575852"/>
            <a:ext cx="10257182" cy="646331"/>
          </a:xfrm>
          <a:prstGeom prst="rect">
            <a:avLst/>
          </a:prstGeom>
          <a:noFill/>
        </p:spPr>
        <p:txBody>
          <a:bodyPr wrap="square" rtlCol="0">
            <a:spAutoFit/>
          </a:bodyPr>
          <a:lstStyle/>
          <a:p>
            <a:r>
              <a:rPr lang="en-US" dirty="0"/>
              <a:t>*The above methods were run on the caps(label 2) in the 4 </a:t>
            </a:r>
            <a:r>
              <a:rPr lang="en-US" dirty="0" err="1"/>
              <a:t>scences</a:t>
            </a:r>
            <a:r>
              <a:rPr lang="en-US" dirty="0"/>
              <a:t>: </a:t>
            </a:r>
            <a:r>
              <a:rPr lang="en-US" altLang="zh-CN" dirty="0"/>
              <a:t>desk, </a:t>
            </a:r>
            <a:r>
              <a:rPr lang="en-US" dirty="0" err="1"/>
              <a:t>kitchen_small</a:t>
            </a:r>
            <a:r>
              <a:rPr lang="en-US" dirty="0"/>
              <a:t>, </a:t>
            </a:r>
            <a:r>
              <a:rPr lang="en-US" dirty="0" err="1"/>
              <a:t>meeting_room</a:t>
            </a:r>
            <a:r>
              <a:rPr lang="en-US" dirty="0"/>
              <a:t> and table. Runtime were recorded and averaged.</a:t>
            </a:r>
          </a:p>
        </p:txBody>
      </p:sp>
    </p:spTree>
    <p:extLst>
      <p:ext uri="{BB962C8B-B14F-4D97-AF65-F5344CB8AC3E}">
        <p14:creationId xmlns:p14="http://schemas.microsoft.com/office/powerpoint/2010/main" val="2825139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0D44-2A54-6A4E-49BC-9EB2929F2550}"/>
              </a:ext>
            </a:extLst>
          </p:cNvPr>
          <p:cNvSpPr>
            <a:spLocks noGrp="1"/>
          </p:cNvSpPr>
          <p:nvPr>
            <p:ph type="title"/>
          </p:nvPr>
        </p:nvSpPr>
        <p:spPr/>
        <p:txBody>
          <a:bodyPr/>
          <a:lstStyle/>
          <a:p>
            <a:r>
              <a:rPr lang="en-US" dirty="0"/>
              <a:t>Results</a:t>
            </a:r>
          </a:p>
        </p:txBody>
      </p:sp>
      <p:graphicFrame>
        <p:nvGraphicFramePr>
          <p:cNvPr id="4" name="Table 4">
            <a:extLst>
              <a:ext uri="{FF2B5EF4-FFF2-40B4-BE49-F238E27FC236}">
                <a16:creationId xmlns:a16="http://schemas.microsoft.com/office/drawing/2014/main" id="{DD6B8F85-FD77-5D19-6E37-772FD5D20FA1}"/>
              </a:ext>
            </a:extLst>
          </p:cNvPr>
          <p:cNvGraphicFramePr>
            <a:graphicFrameLocks noGrp="1"/>
          </p:cNvGraphicFramePr>
          <p:nvPr>
            <p:ph idx="1"/>
            <p:extLst>
              <p:ext uri="{D42A27DB-BD31-4B8C-83A1-F6EECF244321}">
                <p14:modId xmlns:p14="http://schemas.microsoft.com/office/powerpoint/2010/main" val="2841824905"/>
              </p:ext>
            </p:extLst>
          </p:nvPr>
        </p:nvGraphicFramePr>
        <p:xfrm>
          <a:off x="1096963" y="1846263"/>
          <a:ext cx="10058400" cy="2172844"/>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1758068322"/>
                    </a:ext>
                  </a:extLst>
                </a:gridCol>
                <a:gridCol w="2011680">
                  <a:extLst>
                    <a:ext uri="{9D8B030D-6E8A-4147-A177-3AD203B41FA5}">
                      <a16:colId xmlns:a16="http://schemas.microsoft.com/office/drawing/2014/main" val="2850542501"/>
                    </a:ext>
                  </a:extLst>
                </a:gridCol>
                <a:gridCol w="2011680">
                  <a:extLst>
                    <a:ext uri="{9D8B030D-6E8A-4147-A177-3AD203B41FA5}">
                      <a16:colId xmlns:a16="http://schemas.microsoft.com/office/drawing/2014/main" val="3205238512"/>
                    </a:ext>
                  </a:extLst>
                </a:gridCol>
                <a:gridCol w="2011680">
                  <a:extLst>
                    <a:ext uri="{9D8B030D-6E8A-4147-A177-3AD203B41FA5}">
                      <a16:colId xmlns:a16="http://schemas.microsoft.com/office/drawing/2014/main" val="4025494636"/>
                    </a:ext>
                  </a:extLst>
                </a:gridCol>
                <a:gridCol w="2011680">
                  <a:extLst>
                    <a:ext uri="{9D8B030D-6E8A-4147-A177-3AD203B41FA5}">
                      <a16:colId xmlns:a16="http://schemas.microsoft.com/office/drawing/2014/main" val="2513079538"/>
                    </a:ext>
                  </a:extLst>
                </a:gridCol>
              </a:tblGrid>
              <a:tr h="640236">
                <a:tc>
                  <a:txBody>
                    <a:bodyPr/>
                    <a:lstStyle/>
                    <a:p>
                      <a:r>
                        <a:rPr lang="en-US" dirty="0"/>
                        <a:t>Method</a:t>
                      </a:r>
                    </a:p>
                  </a:txBody>
                  <a:tcPr/>
                </a:tc>
                <a:tc>
                  <a:txBody>
                    <a:bodyPr/>
                    <a:lstStyle/>
                    <a:p>
                      <a:r>
                        <a:rPr lang="en-US" dirty="0"/>
                        <a:t>IOU</a:t>
                      </a:r>
                    </a:p>
                  </a:txBody>
                  <a:tcPr/>
                </a:tc>
                <a:tc>
                  <a:txBody>
                    <a:bodyPr/>
                    <a:lstStyle/>
                    <a:p>
                      <a:r>
                        <a:rPr lang="en-US" dirty="0"/>
                        <a:t>Chamfer distance </a:t>
                      </a:r>
                      <a:r>
                        <a:rPr lang="en-US" sz="1800" b="0" i="0" kern="1200" dirty="0">
                          <a:solidFill>
                            <a:schemeClr val="lt1"/>
                          </a:solidFill>
                          <a:effectLst/>
                          <a:latin typeface="+mn-lt"/>
                          <a:ea typeface="+mn-ea"/>
                          <a:cs typeface="+mn-cs"/>
                        </a:rPr>
                        <a:t>(L1 and L2)</a:t>
                      </a:r>
                      <a:endParaRPr lang="en-US" dirty="0"/>
                    </a:p>
                  </a:txBody>
                  <a:tcPr/>
                </a:tc>
                <a:tc>
                  <a:txBody>
                    <a:bodyPr/>
                    <a:lstStyle/>
                    <a:p>
                      <a:r>
                        <a:rPr lang="en-US" dirty="0"/>
                        <a:t>Normal consistency</a:t>
                      </a:r>
                    </a:p>
                  </a:txBody>
                  <a:tcPr/>
                </a:tc>
                <a:tc>
                  <a:txBody>
                    <a:bodyPr/>
                    <a:lstStyle/>
                    <a:p>
                      <a:r>
                        <a:rPr lang="en-US" dirty="0"/>
                        <a:t>F-score</a:t>
                      </a:r>
                    </a:p>
                  </a:txBody>
                  <a:tcPr/>
                </a:tc>
                <a:extLst>
                  <a:ext uri="{0D108BD9-81ED-4DB2-BD59-A6C34878D82A}">
                    <a16:rowId xmlns:a16="http://schemas.microsoft.com/office/drawing/2014/main" val="302476818"/>
                  </a:ext>
                </a:extLst>
              </a:tr>
              <a:tr h="383152">
                <a:tc>
                  <a:txBody>
                    <a:bodyPr/>
                    <a:lstStyle/>
                    <a:p>
                      <a:r>
                        <a:rPr lang="en-US" dirty="0"/>
                        <a:t>Ball pivoting</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42467587"/>
                  </a:ext>
                </a:extLst>
              </a:tr>
              <a:tr h="383152">
                <a:tc>
                  <a:txBody>
                    <a:bodyPr/>
                    <a:lstStyle/>
                    <a:p>
                      <a:r>
                        <a:rPr lang="en-US" dirty="0"/>
                        <a:t>Alpha shape</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34400564"/>
                  </a:ext>
                </a:extLst>
              </a:tr>
              <a:tr h="383152">
                <a:tc>
                  <a:txBody>
                    <a:bodyPr/>
                    <a:lstStyle/>
                    <a:p>
                      <a:r>
                        <a:rPr lang="en-US" dirty="0"/>
                        <a:t>Poisson</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32079200"/>
                  </a:ext>
                </a:extLst>
              </a:tr>
              <a:tr h="383152">
                <a:tc>
                  <a:txBody>
                    <a:bodyPr/>
                    <a:lstStyle/>
                    <a:p>
                      <a:r>
                        <a:rPr lang="en-US" dirty="0"/>
                        <a:t>DL: point2mesh</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31242161"/>
                  </a:ext>
                </a:extLst>
              </a:tr>
            </a:tbl>
          </a:graphicData>
        </a:graphic>
      </p:graphicFrame>
      <p:sp>
        <p:nvSpPr>
          <p:cNvPr id="5" name="TextBox 4">
            <a:extLst>
              <a:ext uri="{FF2B5EF4-FFF2-40B4-BE49-F238E27FC236}">
                <a16:creationId xmlns:a16="http://schemas.microsoft.com/office/drawing/2014/main" id="{56920BF9-2A5B-1BB5-DBBF-58119AA1728E}"/>
              </a:ext>
            </a:extLst>
          </p:cNvPr>
          <p:cNvSpPr txBox="1"/>
          <p:nvPr/>
        </p:nvSpPr>
        <p:spPr>
          <a:xfrm>
            <a:off x="997889" y="5575852"/>
            <a:ext cx="10257182" cy="646331"/>
          </a:xfrm>
          <a:prstGeom prst="rect">
            <a:avLst/>
          </a:prstGeom>
          <a:noFill/>
        </p:spPr>
        <p:txBody>
          <a:bodyPr wrap="square" rtlCol="0">
            <a:spAutoFit/>
          </a:bodyPr>
          <a:lstStyle/>
          <a:p>
            <a:r>
              <a:rPr lang="en-US" dirty="0"/>
              <a:t>*The above methods were run on the caps(label 2) in the 4 </a:t>
            </a:r>
            <a:r>
              <a:rPr lang="en-US" dirty="0" err="1"/>
              <a:t>scences</a:t>
            </a:r>
            <a:r>
              <a:rPr lang="en-US" dirty="0"/>
              <a:t>: </a:t>
            </a:r>
            <a:r>
              <a:rPr lang="en-US" altLang="zh-CN" dirty="0"/>
              <a:t>desk, </a:t>
            </a:r>
            <a:r>
              <a:rPr lang="en-US" dirty="0" err="1"/>
              <a:t>kitchen_small</a:t>
            </a:r>
            <a:r>
              <a:rPr lang="en-US" dirty="0"/>
              <a:t>, </a:t>
            </a:r>
            <a:r>
              <a:rPr lang="en-US" dirty="0" err="1"/>
              <a:t>meeting_room</a:t>
            </a:r>
            <a:r>
              <a:rPr lang="en-US" dirty="0"/>
              <a:t> and table. Runtime were recorded and averaged.</a:t>
            </a:r>
          </a:p>
        </p:txBody>
      </p:sp>
    </p:spTree>
    <p:extLst>
      <p:ext uri="{BB962C8B-B14F-4D97-AF65-F5344CB8AC3E}">
        <p14:creationId xmlns:p14="http://schemas.microsoft.com/office/powerpoint/2010/main" val="3741874416"/>
      </p:ext>
    </p:extLst>
  </p:cSld>
  <p:clrMapOvr>
    <a:masterClrMapping/>
  </p:clrMapOvr>
</p:sld>
</file>

<file path=ppt/theme/theme1.xml><?xml version="1.0" encoding="utf-8"?>
<a:theme xmlns:a="http://schemas.openxmlformats.org/drawingml/2006/main" name="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806</TotalTime>
  <Words>1052</Words>
  <Application>Microsoft Office PowerPoint</Application>
  <PresentationFormat>Widescreen</PresentationFormat>
  <Paragraphs>121</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Söhne</vt:lpstr>
      <vt:lpstr>Arial</vt:lpstr>
      <vt:lpstr>Calibri</vt:lpstr>
      <vt:lpstr>Calibri Light</vt:lpstr>
      <vt:lpstr>Lato</vt:lpstr>
      <vt:lpstr>Roboto</vt:lpstr>
      <vt:lpstr>Retrospect</vt:lpstr>
      <vt:lpstr>Work done</vt:lpstr>
      <vt:lpstr>Point cloud processing</vt:lpstr>
      <vt:lpstr>reconstruction methods</vt:lpstr>
      <vt:lpstr>reconstruction methods</vt:lpstr>
      <vt:lpstr>mesh processing</vt:lpstr>
      <vt:lpstr>Pipeline</vt:lpstr>
      <vt:lpstr>Result</vt:lpstr>
      <vt:lpstr>Results</vt:lpstr>
      <vt:lpstr>Results</vt:lpstr>
      <vt:lpstr>More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done</dc:title>
  <dc:creator>Muchen Li</dc:creator>
  <cp:lastModifiedBy>Muchen Li</cp:lastModifiedBy>
  <cp:revision>10</cp:revision>
  <dcterms:created xsi:type="dcterms:W3CDTF">2023-04-15T21:35:54Z</dcterms:created>
  <dcterms:modified xsi:type="dcterms:W3CDTF">2023-04-17T20:24:23Z</dcterms:modified>
</cp:coreProperties>
</file>